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59" r:id="rId5"/>
    <p:sldId id="273" r:id="rId6"/>
    <p:sldId id="264" r:id="rId7"/>
    <p:sldId id="262" r:id="rId8"/>
    <p:sldId id="265" r:id="rId9"/>
    <p:sldId id="266" r:id="rId10"/>
    <p:sldId id="258" r:id="rId11"/>
    <p:sldId id="257" r:id="rId12"/>
  </p:sldIdLst>
  <p:sldSz cx="9144000" cy="6858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E05B92-5592-4833-AF82-FF5ACDCA8A2B}" v="3" dt="2019-11-27T09:34:11.9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ørgen Bro Røn" userId="96bdbbf2-d42e-4427-a68a-9cab8af172a8" providerId="ADAL" clId="{5AE05B92-5592-4833-AF82-FF5ACDCA8A2B}"/>
    <pc:docChg chg="modSld sldOrd">
      <pc:chgData name="Jørgen Bro Røn" userId="96bdbbf2-d42e-4427-a68a-9cab8af172a8" providerId="ADAL" clId="{5AE05B92-5592-4833-AF82-FF5ACDCA8A2B}" dt="2019-11-27T09:34:11.968" v="1"/>
      <pc:docMkLst>
        <pc:docMk/>
      </pc:docMkLst>
      <pc:sldChg chg="ord">
        <pc:chgData name="Jørgen Bro Røn" userId="96bdbbf2-d42e-4427-a68a-9cab8af172a8" providerId="ADAL" clId="{5AE05B92-5592-4833-AF82-FF5ACDCA8A2B}" dt="2019-11-27T09:34:06.981" v="0"/>
        <pc:sldMkLst>
          <pc:docMk/>
          <pc:sldMk cId="0" sldId="258"/>
        </pc:sldMkLst>
      </pc:sldChg>
      <pc:sldChg chg="ord">
        <pc:chgData name="Jørgen Bro Røn" userId="96bdbbf2-d42e-4427-a68a-9cab8af172a8" providerId="ADAL" clId="{5AE05B92-5592-4833-AF82-FF5ACDCA8A2B}" dt="2019-11-27T09:34:11.968" v="1"/>
        <pc:sldMkLst>
          <pc:docMk/>
          <pc:sldMk cId="0" sldId="26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210AC-0749-473A-B7CF-49C7A5005937}" type="datetimeFigureOut">
              <a:rPr lang="da-DK" smtClean="0"/>
              <a:t>27-11-2019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A9E5-94EC-4572-9D3D-20F0237389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4659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4628F-AA6F-4DA7-A051-D9F5C16A890B}" type="datetimeFigureOut">
              <a:rPr lang="da-DK" smtClean="0"/>
              <a:pPr/>
              <a:t>27-11-2019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50AA2-F94D-440F-AA11-1A2EB7587DA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4434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DBA82A-94DE-43F2-9550-B962802764B5}" type="slidenum">
              <a:rPr lang="da-DK"/>
              <a:pPr/>
              <a:t>1</a:t>
            </a:fld>
            <a:endParaRPr lang="da-DK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Forklar de forskellige nivauer</a:t>
            </a:r>
          </a:p>
          <a:p>
            <a:r>
              <a:rPr lang="da-DK"/>
              <a:t>Hvilke nivauer man har, hvornår og på hvilket semester</a:t>
            </a:r>
          </a:p>
        </p:txBody>
      </p:sp>
    </p:spTree>
    <p:extLst>
      <p:ext uri="{BB962C8B-B14F-4D97-AF65-F5344CB8AC3E}">
        <p14:creationId xmlns:p14="http://schemas.microsoft.com/office/powerpoint/2010/main" val="148248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3834C6-6A90-4FA1-8831-2A07B1214B76}" type="slidenum">
              <a:rPr lang="da-DK"/>
              <a:pPr/>
              <a:t>3</a:t>
            </a:fld>
            <a:endParaRPr lang="da-DK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483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96BC94-CDCF-4236-854C-A1A44D2D6B74}" type="slidenum">
              <a:rPr lang="da-DK"/>
              <a:pPr/>
              <a:t>4</a:t>
            </a:fld>
            <a:endParaRPr lang="da-DK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9230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C44025-6F73-4734-ABFE-9DCA802B498E}" type="slidenum">
              <a:rPr lang="da-DK"/>
              <a:pPr/>
              <a:t>7</a:t>
            </a:fld>
            <a:endParaRPr lang="da-DK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8718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D7CC63-DE4A-4ECE-9CA3-DB907E544494}" type="slidenum">
              <a:rPr lang="da-DK"/>
              <a:pPr/>
              <a:t>8</a:t>
            </a:fld>
            <a:endParaRPr lang="da-DK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9511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2EAA-DB38-41E6-9618-7968D4EF59AA}" type="datetimeFigureOut">
              <a:rPr lang="da-DK" smtClean="0"/>
              <a:pPr/>
              <a:t>27-11-2019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C3F8-7168-413E-B763-3C2C6922774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2EAA-DB38-41E6-9618-7968D4EF59AA}" type="datetimeFigureOut">
              <a:rPr lang="da-DK" smtClean="0"/>
              <a:pPr/>
              <a:t>27-11-2019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C3F8-7168-413E-B763-3C2C6922774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2EAA-DB38-41E6-9618-7968D4EF59AA}" type="datetimeFigureOut">
              <a:rPr lang="da-DK" smtClean="0"/>
              <a:pPr/>
              <a:t>27-11-2019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C3F8-7168-413E-B763-3C2C6922774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2EAA-DB38-41E6-9618-7968D4EF59AA}" type="datetimeFigureOut">
              <a:rPr lang="da-DK" smtClean="0"/>
              <a:pPr/>
              <a:t>27-11-2019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C3F8-7168-413E-B763-3C2C6922774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2EAA-DB38-41E6-9618-7968D4EF59AA}" type="datetimeFigureOut">
              <a:rPr lang="da-DK" smtClean="0"/>
              <a:pPr/>
              <a:t>27-11-2019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C3F8-7168-413E-B763-3C2C6922774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2EAA-DB38-41E6-9618-7968D4EF59AA}" type="datetimeFigureOut">
              <a:rPr lang="da-DK" smtClean="0"/>
              <a:pPr/>
              <a:t>27-11-2019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C3F8-7168-413E-B763-3C2C6922774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2EAA-DB38-41E6-9618-7968D4EF59AA}" type="datetimeFigureOut">
              <a:rPr lang="da-DK" smtClean="0"/>
              <a:pPr/>
              <a:t>27-11-2019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C3F8-7168-413E-B763-3C2C6922774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2EAA-DB38-41E6-9618-7968D4EF59AA}" type="datetimeFigureOut">
              <a:rPr lang="da-DK" smtClean="0"/>
              <a:pPr/>
              <a:t>27-11-2019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C3F8-7168-413E-B763-3C2C6922774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2EAA-DB38-41E6-9618-7968D4EF59AA}" type="datetimeFigureOut">
              <a:rPr lang="da-DK" smtClean="0"/>
              <a:pPr/>
              <a:t>27-11-2019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C3F8-7168-413E-B763-3C2C6922774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2EAA-DB38-41E6-9618-7968D4EF59AA}" type="datetimeFigureOut">
              <a:rPr lang="da-DK" smtClean="0"/>
              <a:pPr/>
              <a:t>27-11-2019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C3F8-7168-413E-B763-3C2C6922774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2EAA-DB38-41E6-9618-7968D4EF59AA}" type="datetimeFigureOut">
              <a:rPr lang="da-DK" smtClean="0"/>
              <a:pPr/>
              <a:t>27-11-2019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C3F8-7168-413E-B763-3C2C6922774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42EAA-DB38-41E6-9618-7968D4EF59AA}" type="datetimeFigureOut">
              <a:rPr lang="da-DK" smtClean="0"/>
              <a:pPr/>
              <a:t>27-11-2019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BC3F8-7168-413E-B763-3C2C6922774F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8" name="Billede 7" descr="LogoBund2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87" y="0"/>
            <a:ext cx="9142425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hnbiggs.com.au/academic/solo-taxonom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channel/UCMOUsXnA1IoML0L43nezUf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SOLO </a:t>
            </a:r>
            <a:r>
              <a:rPr lang="da-DK" dirty="0" err="1"/>
              <a:t>Taxonomy</a:t>
            </a:r>
            <a:endParaRPr lang="da-DK" dirty="0"/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da-DK"/>
          </a:p>
          <a:p>
            <a:endParaRPr lang="da-DK"/>
          </a:p>
        </p:txBody>
      </p:sp>
      <p:sp>
        <p:nvSpPr>
          <p:cNvPr id="33796" name="Rectangle 4"/>
          <p:cNvSpPr>
            <a:spLocks noGrp="1" noRot="1" noChangeArrowheads="1"/>
          </p:cNvSpPr>
          <p:nvPr>
            <p:ph sz="half" idx="2"/>
          </p:nvPr>
        </p:nvSpPr>
        <p:spPr>
          <a:xfrm>
            <a:off x="971550" y="1905000"/>
            <a:ext cx="7874000" cy="4191000"/>
          </a:xfrm>
        </p:spPr>
        <p:txBody>
          <a:bodyPr>
            <a:normAutofit/>
          </a:bodyPr>
          <a:lstStyle/>
          <a:p>
            <a:r>
              <a:rPr lang="da-DK" dirty="0" err="1">
                <a:hlinkClick r:id="rId3"/>
              </a:rPr>
              <a:t>Structure</a:t>
            </a:r>
            <a:r>
              <a:rPr lang="da-DK" dirty="0">
                <a:hlinkClick r:id="rId3"/>
              </a:rPr>
              <a:t> of the </a:t>
            </a:r>
            <a:r>
              <a:rPr lang="da-DK" dirty="0" err="1">
                <a:hlinkClick r:id="rId3"/>
              </a:rPr>
              <a:t>Observed</a:t>
            </a:r>
            <a:r>
              <a:rPr lang="da-DK" dirty="0">
                <a:hlinkClick r:id="rId3"/>
              </a:rPr>
              <a:t> Learning </a:t>
            </a:r>
            <a:r>
              <a:rPr lang="da-DK" dirty="0" err="1">
                <a:hlinkClick r:id="rId3"/>
              </a:rPr>
              <a:t>Outcome</a:t>
            </a:r>
            <a:endParaRPr lang="da-DK" dirty="0"/>
          </a:p>
          <a:p>
            <a:pPr>
              <a:buNone/>
            </a:pPr>
            <a:r>
              <a:rPr lang="en-US" dirty="0"/>
              <a:t>SOLO taxonomy is chosen because it, with the associated verb, logically describes the progression that is “subject pillars” of the individual programs.</a:t>
            </a:r>
          </a:p>
          <a:p>
            <a:pPr>
              <a:buNone/>
            </a:pPr>
            <a:r>
              <a:rPr lang="en-US" dirty="0"/>
              <a:t>SOLO taxonomy can be used to classify the depth of learning and understanding.</a:t>
            </a:r>
          </a:p>
          <a:p>
            <a:pPr marL="0" indent="0">
              <a:buNone/>
            </a:pPr>
            <a:endParaRPr lang="da-D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71059" y="548680"/>
            <a:ext cx="8385175" cy="1096963"/>
          </a:xfrm>
        </p:spPr>
        <p:txBody>
          <a:bodyPr>
            <a:normAutofit fontScale="90000"/>
          </a:bodyPr>
          <a:lstStyle/>
          <a:p>
            <a:r>
              <a:rPr lang="en-US" altLang="da-DK" sz="4000" dirty="0"/>
              <a:t>SOLO taxonomy</a:t>
            </a:r>
            <a:br>
              <a:rPr lang="en-US" altLang="da-DK" sz="4000" dirty="0"/>
            </a:br>
            <a:r>
              <a:rPr lang="en-US" sz="3600" dirty="0"/>
              <a:t> </a:t>
            </a:r>
            <a:r>
              <a:rPr lang="en-US" sz="2700" dirty="0"/>
              <a:t>is a model that describes levels of increasing complexity in student's understanding of subjects.</a:t>
            </a:r>
            <a:endParaRPr lang="en-US" altLang="da-DK" sz="2700" dirty="0"/>
          </a:p>
        </p:txBody>
      </p:sp>
      <p:pic>
        <p:nvPicPr>
          <p:cNvPr id="6" name="Picture 4" descr="level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59" y="3006726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752434" y="5295901"/>
            <a:ext cx="5759450" cy="727075"/>
          </a:xfrm>
          <a:prstGeom prst="rect">
            <a:avLst/>
          </a:prstGeom>
          <a:gradFill rotWithShape="1">
            <a:gsLst>
              <a:gs pos="0">
                <a:srgbClr val="EAEAEA"/>
              </a:gs>
              <a:gs pos="100000">
                <a:srgbClr val="C0C0C0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/>
          <a:lstStyle/>
          <a:p>
            <a:endParaRPr lang="da-DK" altLang="da-DK">
              <a:solidFill>
                <a:schemeClr val="bg2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734972" y="5292726"/>
            <a:ext cx="1177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a-DK" sz="2800" b="1"/>
              <a:t>S</a:t>
            </a:r>
            <a:r>
              <a:rPr lang="en-US" altLang="da-DK" b="1"/>
              <a:t>OLO </a:t>
            </a:r>
            <a:r>
              <a:rPr lang="en-US" altLang="da-DK" sz="2800" b="1"/>
              <a:t>1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752434" y="4508501"/>
            <a:ext cx="5759450" cy="727075"/>
          </a:xfrm>
          <a:prstGeom prst="rect">
            <a:avLst/>
          </a:prstGeom>
          <a:gradFill rotWithShape="1">
            <a:gsLst>
              <a:gs pos="0">
                <a:srgbClr val="EAEAEA"/>
              </a:gs>
              <a:gs pos="100000">
                <a:srgbClr val="C0C0C0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/>
          <a:lstStyle/>
          <a:p>
            <a:endParaRPr lang="da-DK" altLang="da-DK">
              <a:solidFill>
                <a:schemeClr val="bg2"/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752434" y="3724276"/>
            <a:ext cx="5759450" cy="727075"/>
          </a:xfrm>
          <a:prstGeom prst="rect">
            <a:avLst/>
          </a:prstGeom>
          <a:gradFill rotWithShape="1">
            <a:gsLst>
              <a:gs pos="0">
                <a:srgbClr val="EAEAEA"/>
              </a:gs>
              <a:gs pos="100000">
                <a:srgbClr val="C0C0C0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/>
          <a:lstStyle/>
          <a:p>
            <a:endParaRPr lang="da-DK" altLang="da-DK">
              <a:solidFill>
                <a:schemeClr val="bg2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752434" y="2941638"/>
            <a:ext cx="5759450" cy="727075"/>
          </a:xfrm>
          <a:prstGeom prst="rect">
            <a:avLst/>
          </a:prstGeom>
          <a:gradFill rotWithShape="1">
            <a:gsLst>
              <a:gs pos="0">
                <a:srgbClr val="EAEAEA"/>
              </a:gs>
              <a:gs pos="100000">
                <a:srgbClr val="C0C0C0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/>
          <a:lstStyle/>
          <a:p>
            <a:endParaRPr lang="da-DK" altLang="da-DK">
              <a:solidFill>
                <a:schemeClr val="bg2"/>
              </a:solidFill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752434" y="2165351"/>
            <a:ext cx="5759450" cy="727075"/>
          </a:xfrm>
          <a:prstGeom prst="rect">
            <a:avLst/>
          </a:prstGeom>
          <a:gradFill rotWithShape="1">
            <a:gsLst>
              <a:gs pos="0">
                <a:srgbClr val="EAEAEA"/>
              </a:gs>
              <a:gs pos="100000">
                <a:srgbClr val="C0C0C0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/>
          <a:lstStyle/>
          <a:p>
            <a:endParaRPr lang="da-DK" altLang="da-DK">
              <a:solidFill>
                <a:schemeClr val="bg2"/>
              </a:solidFill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5786272" y="5268913"/>
            <a:ext cx="1697037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da-DK" sz="900">
                <a:sym typeface="Wingdings 2" pitchFamily="18" charset="2"/>
              </a:rPr>
              <a:t></a:t>
            </a:r>
            <a:r>
              <a:rPr lang="en-US" altLang="da-DK" sz="1200">
                <a:sym typeface="Wingdings 2" pitchFamily="18" charset="2"/>
              </a:rPr>
              <a:t> </a:t>
            </a:r>
            <a:r>
              <a:rPr lang="en-US" altLang="da-DK" sz="1200" i="1">
                <a:sym typeface="Wingdings 2" pitchFamily="18" charset="2"/>
              </a:rPr>
              <a:t>no understanding</a:t>
            </a:r>
          </a:p>
          <a:p>
            <a:pPr>
              <a:lnSpc>
                <a:spcPct val="90000"/>
              </a:lnSpc>
            </a:pPr>
            <a:r>
              <a:rPr lang="en-US" altLang="da-DK" sz="900">
                <a:sym typeface="Wingdings 2" pitchFamily="18" charset="2"/>
              </a:rPr>
              <a:t> </a:t>
            </a:r>
            <a:r>
              <a:rPr lang="en-US" altLang="da-DK" sz="1200" i="1"/>
              <a:t>irrelevant information</a:t>
            </a:r>
          </a:p>
          <a:p>
            <a:pPr>
              <a:lnSpc>
                <a:spcPct val="90000"/>
              </a:lnSpc>
            </a:pPr>
            <a:r>
              <a:rPr lang="en-US" altLang="da-DK" sz="900">
                <a:sym typeface="Wingdings 2" pitchFamily="18" charset="2"/>
              </a:rPr>
              <a:t></a:t>
            </a:r>
            <a:r>
              <a:rPr lang="en-US" altLang="da-DK" sz="1200"/>
              <a:t> </a:t>
            </a:r>
            <a:r>
              <a:rPr lang="en-US" altLang="da-DK" sz="1200" i="1"/>
              <a:t>misses point</a:t>
            </a:r>
          </a:p>
          <a:p>
            <a:pPr>
              <a:lnSpc>
                <a:spcPct val="90000"/>
              </a:lnSpc>
            </a:pPr>
            <a:r>
              <a:rPr lang="en-US" altLang="da-DK" sz="900">
                <a:sym typeface="Wingdings 2" pitchFamily="18" charset="2"/>
              </a:rPr>
              <a:t></a:t>
            </a:r>
            <a:r>
              <a:rPr lang="en-US" altLang="da-DK" sz="1200"/>
              <a:t> ...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734972" y="4492626"/>
            <a:ext cx="1177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a-DK" sz="2800" b="1"/>
              <a:t>S</a:t>
            </a:r>
            <a:r>
              <a:rPr lang="en-US" altLang="da-DK" b="1"/>
              <a:t>OLO </a:t>
            </a:r>
            <a:r>
              <a:rPr lang="en-US" altLang="da-DK" sz="2800" b="1"/>
              <a:t>2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734972" y="3721101"/>
            <a:ext cx="1177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a-DK" sz="2800" b="1"/>
              <a:t>S</a:t>
            </a:r>
            <a:r>
              <a:rPr lang="en-US" altLang="da-DK" b="1"/>
              <a:t>OLO </a:t>
            </a:r>
            <a:r>
              <a:rPr lang="en-US" altLang="da-DK" sz="2800" b="1"/>
              <a:t>3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734972" y="2919413"/>
            <a:ext cx="1177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a-DK" sz="2800" b="1"/>
              <a:t>S</a:t>
            </a:r>
            <a:r>
              <a:rPr lang="en-US" altLang="da-DK" b="1"/>
              <a:t>OLO </a:t>
            </a:r>
            <a:r>
              <a:rPr lang="en-US" altLang="da-DK" sz="2800" b="1"/>
              <a:t>4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734972" y="2143126"/>
            <a:ext cx="1177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a-DK" sz="2800" b="1"/>
              <a:t>S</a:t>
            </a:r>
            <a:r>
              <a:rPr lang="en-US" altLang="da-DK" b="1"/>
              <a:t>OLO </a:t>
            </a:r>
            <a:r>
              <a:rPr lang="en-US" altLang="da-DK" sz="2800" b="1"/>
              <a:t>5</a:t>
            </a:r>
          </a:p>
        </p:txBody>
      </p:sp>
      <p:sp>
        <p:nvSpPr>
          <p:cNvPr id="18" name="AutoShape 16"/>
          <p:cNvSpPr>
            <a:spLocks/>
          </p:cNvSpPr>
          <p:nvPr/>
        </p:nvSpPr>
        <p:spPr bwMode="auto">
          <a:xfrm flipH="1">
            <a:off x="5568784" y="5375276"/>
            <a:ext cx="136525" cy="582612"/>
          </a:xfrm>
          <a:prstGeom prst="rightBrace">
            <a:avLst>
              <a:gd name="adj1" fmla="val 35562"/>
              <a:gd name="adj2" fmla="val 50000"/>
            </a:avLst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3119272" y="5481638"/>
            <a:ext cx="1700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a-DK" sz="1600" b="1" i="1">
                <a:solidFill>
                  <a:schemeClr val="accent2"/>
                </a:solidFill>
              </a:rPr>
              <a:t>"pre-structural"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5786272" y="4491038"/>
            <a:ext cx="1354137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da-DK" sz="900">
                <a:sym typeface="Wingdings 2" pitchFamily="18" charset="2"/>
              </a:rPr>
              <a:t></a:t>
            </a:r>
            <a:r>
              <a:rPr lang="en-US" altLang="da-DK" sz="1200">
                <a:sym typeface="Wingdings 2" pitchFamily="18" charset="2"/>
              </a:rPr>
              <a:t> </a:t>
            </a:r>
            <a:r>
              <a:rPr lang="en-US" altLang="da-DK" sz="1200"/>
              <a:t>to identify</a:t>
            </a:r>
          </a:p>
          <a:p>
            <a:pPr>
              <a:lnSpc>
                <a:spcPct val="90000"/>
              </a:lnSpc>
            </a:pPr>
            <a:r>
              <a:rPr lang="en-US" altLang="da-DK" sz="900">
                <a:sym typeface="Wingdings 2" pitchFamily="18" charset="2"/>
              </a:rPr>
              <a:t></a:t>
            </a:r>
            <a:r>
              <a:rPr lang="en-US" altLang="da-DK" sz="1200"/>
              <a:t> to do procedure</a:t>
            </a:r>
          </a:p>
          <a:p>
            <a:pPr>
              <a:lnSpc>
                <a:spcPct val="90000"/>
              </a:lnSpc>
            </a:pPr>
            <a:r>
              <a:rPr lang="en-US" altLang="da-DK" sz="900">
                <a:sym typeface="Wingdings 2" pitchFamily="18" charset="2"/>
              </a:rPr>
              <a:t></a:t>
            </a:r>
            <a:r>
              <a:rPr lang="en-US" altLang="da-DK" sz="1200"/>
              <a:t> to recite</a:t>
            </a:r>
          </a:p>
          <a:p>
            <a:pPr>
              <a:lnSpc>
                <a:spcPct val="90000"/>
              </a:lnSpc>
            </a:pPr>
            <a:r>
              <a:rPr lang="en-US" altLang="da-DK" sz="900">
                <a:sym typeface="Wingdings 2" pitchFamily="18" charset="2"/>
              </a:rPr>
              <a:t></a:t>
            </a:r>
            <a:r>
              <a:rPr lang="en-US" altLang="da-DK" sz="1200"/>
              <a:t> ...</a:t>
            </a:r>
          </a:p>
        </p:txBody>
      </p:sp>
      <p:sp>
        <p:nvSpPr>
          <p:cNvPr id="21" name="AutoShape 19"/>
          <p:cNvSpPr>
            <a:spLocks/>
          </p:cNvSpPr>
          <p:nvPr/>
        </p:nvSpPr>
        <p:spPr bwMode="auto">
          <a:xfrm flipH="1">
            <a:off x="5576722" y="4570413"/>
            <a:ext cx="136525" cy="582613"/>
          </a:xfrm>
          <a:prstGeom prst="rightBrace">
            <a:avLst>
              <a:gd name="adj1" fmla="val 35562"/>
              <a:gd name="adj2" fmla="val 50000"/>
            </a:avLst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3124034" y="4695826"/>
            <a:ext cx="1689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a-DK" sz="1600" b="1" i="1">
                <a:solidFill>
                  <a:schemeClr val="accent2"/>
                </a:solidFill>
              </a:rPr>
              <a:t>"uni-structural"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5784684" y="3708401"/>
            <a:ext cx="1185863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da-DK" sz="900">
                <a:sym typeface="Wingdings 2" pitchFamily="18" charset="2"/>
              </a:rPr>
              <a:t></a:t>
            </a:r>
            <a:r>
              <a:rPr lang="en-US" altLang="da-DK" sz="1200">
                <a:sym typeface="Wingdings 2" pitchFamily="18" charset="2"/>
              </a:rPr>
              <a:t> </a:t>
            </a:r>
            <a:r>
              <a:rPr lang="en-US" altLang="da-DK" sz="1200"/>
              <a:t>to classify</a:t>
            </a:r>
          </a:p>
          <a:p>
            <a:pPr>
              <a:lnSpc>
                <a:spcPct val="90000"/>
              </a:lnSpc>
            </a:pPr>
            <a:r>
              <a:rPr lang="en-US" altLang="da-DK" sz="900">
                <a:sym typeface="Wingdings 2" pitchFamily="18" charset="2"/>
              </a:rPr>
              <a:t></a:t>
            </a:r>
            <a:r>
              <a:rPr lang="en-US" altLang="da-DK" sz="1200"/>
              <a:t> to combine</a:t>
            </a:r>
          </a:p>
          <a:p>
            <a:pPr>
              <a:lnSpc>
                <a:spcPct val="90000"/>
              </a:lnSpc>
            </a:pPr>
            <a:r>
              <a:rPr lang="en-US" altLang="da-DK" sz="900">
                <a:sym typeface="Wingdings 2" pitchFamily="18" charset="2"/>
              </a:rPr>
              <a:t></a:t>
            </a:r>
            <a:r>
              <a:rPr lang="en-US" altLang="da-DK" sz="1200"/>
              <a:t> to enumerate</a:t>
            </a:r>
          </a:p>
          <a:p>
            <a:pPr>
              <a:lnSpc>
                <a:spcPct val="90000"/>
              </a:lnSpc>
            </a:pPr>
            <a:r>
              <a:rPr lang="en-US" altLang="da-DK" sz="900">
                <a:sym typeface="Wingdings 2" pitchFamily="18" charset="2"/>
              </a:rPr>
              <a:t></a:t>
            </a:r>
            <a:r>
              <a:rPr lang="en-US" altLang="da-DK" sz="1200"/>
              <a:t> ...</a:t>
            </a:r>
          </a:p>
        </p:txBody>
      </p:sp>
      <p:sp>
        <p:nvSpPr>
          <p:cNvPr id="24" name="AutoShape 22"/>
          <p:cNvSpPr>
            <a:spLocks/>
          </p:cNvSpPr>
          <p:nvPr/>
        </p:nvSpPr>
        <p:spPr bwMode="auto">
          <a:xfrm flipH="1">
            <a:off x="5576722" y="3795713"/>
            <a:ext cx="136525" cy="582613"/>
          </a:xfrm>
          <a:prstGeom prst="rightBrace">
            <a:avLst>
              <a:gd name="adj1" fmla="val 35562"/>
              <a:gd name="adj2" fmla="val 50000"/>
            </a:avLst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3128797" y="3911601"/>
            <a:ext cx="1871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a-DK" sz="1600" b="1" i="1">
                <a:solidFill>
                  <a:schemeClr val="accent2"/>
                </a:solidFill>
              </a:rPr>
              <a:t>"multi-structural"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5784684" y="2916238"/>
            <a:ext cx="105092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da-DK" sz="900">
                <a:sym typeface="Wingdings 2" pitchFamily="18" charset="2"/>
              </a:rPr>
              <a:t></a:t>
            </a:r>
            <a:r>
              <a:rPr lang="en-US" altLang="da-DK" sz="1200">
                <a:sym typeface="Wingdings 2" pitchFamily="18" charset="2"/>
              </a:rPr>
              <a:t> </a:t>
            </a:r>
            <a:r>
              <a:rPr lang="en-US" altLang="da-DK" sz="1200"/>
              <a:t>to relate</a:t>
            </a:r>
          </a:p>
          <a:p>
            <a:pPr>
              <a:lnSpc>
                <a:spcPct val="90000"/>
              </a:lnSpc>
            </a:pPr>
            <a:r>
              <a:rPr lang="en-US" altLang="da-DK" sz="900">
                <a:sym typeface="Wingdings 2" pitchFamily="18" charset="2"/>
              </a:rPr>
              <a:t></a:t>
            </a:r>
            <a:r>
              <a:rPr lang="en-US" altLang="da-DK" sz="1200"/>
              <a:t> to compare</a:t>
            </a:r>
          </a:p>
          <a:p>
            <a:pPr>
              <a:lnSpc>
                <a:spcPct val="90000"/>
              </a:lnSpc>
            </a:pPr>
            <a:r>
              <a:rPr lang="en-US" altLang="da-DK" sz="900">
                <a:sym typeface="Wingdings 2" pitchFamily="18" charset="2"/>
              </a:rPr>
              <a:t></a:t>
            </a:r>
            <a:r>
              <a:rPr lang="en-US" altLang="da-DK" sz="1200"/>
              <a:t> to analyze</a:t>
            </a:r>
          </a:p>
          <a:p>
            <a:pPr>
              <a:lnSpc>
                <a:spcPct val="90000"/>
              </a:lnSpc>
            </a:pPr>
            <a:r>
              <a:rPr lang="en-US" altLang="da-DK" sz="900">
                <a:sym typeface="Wingdings 2" pitchFamily="18" charset="2"/>
              </a:rPr>
              <a:t></a:t>
            </a:r>
            <a:r>
              <a:rPr lang="en-US" altLang="da-DK" sz="1200"/>
              <a:t> ...</a:t>
            </a:r>
          </a:p>
        </p:txBody>
      </p:sp>
      <p:sp>
        <p:nvSpPr>
          <p:cNvPr id="27" name="AutoShape 25"/>
          <p:cNvSpPr>
            <a:spLocks/>
          </p:cNvSpPr>
          <p:nvPr/>
        </p:nvSpPr>
        <p:spPr bwMode="auto">
          <a:xfrm flipH="1">
            <a:off x="5576722" y="3005138"/>
            <a:ext cx="136525" cy="582613"/>
          </a:xfrm>
          <a:prstGeom prst="rightBrace">
            <a:avLst>
              <a:gd name="adj1" fmla="val 35562"/>
              <a:gd name="adj2" fmla="val 50000"/>
            </a:avLst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136734" y="3127376"/>
            <a:ext cx="1282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a-DK" sz="1600" b="1" i="1">
                <a:solidFill>
                  <a:schemeClr val="accent2"/>
                </a:solidFill>
              </a:rPr>
              <a:t>"relational"</a:t>
            </a: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5784684" y="2155826"/>
            <a:ext cx="12700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da-DK" sz="900" dirty="0">
                <a:sym typeface="Wingdings 2" pitchFamily="18" charset="2"/>
              </a:rPr>
              <a:t></a:t>
            </a:r>
            <a:r>
              <a:rPr lang="en-US" altLang="da-DK" sz="1200" dirty="0"/>
              <a:t> to generalize</a:t>
            </a:r>
          </a:p>
          <a:p>
            <a:pPr>
              <a:lnSpc>
                <a:spcPct val="90000"/>
              </a:lnSpc>
            </a:pPr>
            <a:r>
              <a:rPr lang="en-US" altLang="da-DK" sz="900" dirty="0">
                <a:sym typeface="Wingdings 2" pitchFamily="18" charset="2"/>
              </a:rPr>
              <a:t></a:t>
            </a:r>
            <a:r>
              <a:rPr lang="en-US" altLang="da-DK" sz="1200" dirty="0"/>
              <a:t> to hypothesize</a:t>
            </a:r>
          </a:p>
          <a:p>
            <a:pPr>
              <a:lnSpc>
                <a:spcPct val="90000"/>
              </a:lnSpc>
            </a:pPr>
            <a:r>
              <a:rPr lang="en-US" altLang="da-DK" sz="900" dirty="0">
                <a:sym typeface="Wingdings 2" pitchFamily="18" charset="2"/>
              </a:rPr>
              <a:t></a:t>
            </a:r>
            <a:r>
              <a:rPr lang="en-US" altLang="da-DK" sz="1200" dirty="0">
                <a:sym typeface="Wingdings 2" pitchFamily="18" charset="2"/>
              </a:rPr>
              <a:t> </a:t>
            </a:r>
            <a:r>
              <a:rPr lang="en-US" altLang="da-DK" sz="1200" dirty="0"/>
              <a:t>to theorize</a:t>
            </a:r>
          </a:p>
          <a:p>
            <a:pPr>
              <a:lnSpc>
                <a:spcPct val="90000"/>
              </a:lnSpc>
            </a:pPr>
            <a:r>
              <a:rPr lang="en-US" altLang="da-DK" sz="900" dirty="0">
                <a:sym typeface="Wingdings 2" pitchFamily="18" charset="2"/>
              </a:rPr>
              <a:t></a:t>
            </a:r>
            <a:r>
              <a:rPr lang="en-US" altLang="da-DK" sz="1200" dirty="0"/>
              <a:t> ...</a:t>
            </a:r>
          </a:p>
        </p:txBody>
      </p:sp>
      <p:sp>
        <p:nvSpPr>
          <p:cNvPr id="30" name="AutoShape 28"/>
          <p:cNvSpPr>
            <a:spLocks/>
          </p:cNvSpPr>
          <p:nvPr/>
        </p:nvSpPr>
        <p:spPr bwMode="auto">
          <a:xfrm flipH="1">
            <a:off x="5576722" y="2228851"/>
            <a:ext cx="136525" cy="582612"/>
          </a:xfrm>
          <a:prstGeom prst="rightBrace">
            <a:avLst>
              <a:gd name="adj1" fmla="val 35562"/>
              <a:gd name="adj2" fmla="val 50000"/>
            </a:avLst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3144672" y="2351088"/>
            <a:ext cx="2116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a-DK" sz="1600" b="1" i="1">
                <a:solidFill>
                  <a:schemeClr val="accent2"/>
                </a:solidFill>
              </a:rPr>
              <a:t>"extended abstract"</a:t>
            </a: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 rot="16200000">
            <a:off x="7967496" y="2555876"/>
            <a:ext cx="111442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da-DK" sz="1400" b="1" i="1"/>
              <a:t>deep</a:t>
            </a:r>
          </a:p>
          <a:p>
            <a:pPr algn="ctr"/>
            <a:r>
              <a:rPr lang="en-US" altLang="da-DK" sz="1400" b="1" i="1">
                <a:solidFill>
                  <a:schemeClr val="folHlink"/>
                </a:solidFill>
              </a:rPr>
              <a:t>(qualitative</a:t>
            </a:r>
          </a:p>
          <a:p>
            <a:pPr algn="ctr"/>
            <a:r>
              <a:rPr lang="en-US" altLang="da-DK" sz="1400" b="1" i="1">
                <a:solidFill>
                  <a:schemeClr val="folHlink"/>
                </a:solidFill>
              </a:rPr>
              <a:t>levels)</a:t>
            </a: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 rot="16200000">
            <a:off x="7908759" y="4122738"/>
            <a:ext cx="12319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da-DK" sz="1400" b="1" i="1"/>
              <a:t>surface</a:t>
            </a:r>
          </a:p>
          <a:p>
            <a:pPr algn="ctr"/>
            <a:r>
              <a:rPr lang="en-US" altLang="da-DK" sz="1400" b="1" i="1">
                <a:solidFill>
                  <a:schemeClr val="folHlink"/>
                </a:solidFill>
              </a:rPr>
              <a:t>(quantitative</a:t>
            </a:r>
          </a:p>
          <a:p>
            <a:pPr algn="ctr"/>
            <a:r>
              <a:rPr lang="en-US" altLang="da-DK" sz="1400" b="1" i="1">
                <a:solidFill>
                  <a:schemeClr val="folHlink"/>
                </a:solidFill>
              </a:rPr>
              <a:t>levels)</a:t>
            </a:r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8084972" y="2166938"/>
            <a:ext cx="0" cy="15113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da-DK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 flipV="1">
            <a:off x="8013534" y="3678238"/>
            <a:ext cx="144463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da-DK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 flipV="1">
            <a:off x="8011947" y="2174876"/>
            <a:ext cx="144462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da-DK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8086559" y="3719513"/>
            <a:ext cx="0" cy="15113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da-DK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 flipH="1" flipV="1">
            <a:off x="8015122" y="5230813"/>
            <a:ext cx="144462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da-DK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 flipH="1" flipV="1">
            <a:off x="8013534" y="3727451"/>
            <a:ext cx="144463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da-DK"/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1679409" y="5270501"/>
            <a:ext cx="5903913" cy="792162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880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 animBg="1"/>
      <p:bldP spid="19" grpId="0"/>
      <p:bldP spid="20" grpId="0"/>
      <p:bldP spid="21" grpId="0" animBg="1"/>
      <p:bldP spid="22" grpId="0"/>
      <p:bldP spid="23" grpId="0"/>
      <p:bldP spid="24" grpId="0" animBg="1"/>
      <p:bldP spid="25" grpId="0"/>
      <p:bldP spid="26" grpId="0"/>
      <p:bldP spid="27" grpId="0" animBg="1"/>
      <p:bldP spid="28" grpId="0"/>
      <p:bldP spid="29" grpId="0"/>
      <p:bldP spid="30" grpId="0" animBg="1"/>
      <p:bldP spid="31" grpId="0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096963"/>
          </a:xfrm>
        </p:spPr>
        <p:txBody>
          <a:bodyPr/>
          <a:lstStyle/>
          <a:p>
            <a:r>
              <a:rPr lang="en-US" sz="4000" dirty="0"/>
              <a:t>SOLO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324545" y="5542632"/>
            <a:ext cx="5759450" cy="727075"/>
          </a:xfrm>
          <a:prstGeom prst="rect">
            <a:avLst/>
          </a:prstGeom>
          <a:gradFill rotWithShape="1">
            <a:gsLst>
              <a:gs pos="0">
                <a:srgbClr val="EAEAEA"/>
              </a:gs>
              <a:gs pos="100000">
                <a:srgbClr val="C0C0C0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/>
          <a:lstStyle/>
          <a:p>
            <a:endParaRPr lang="da-DK">
              <a:solidFill>
                <a:schemeClr val="bg2"/>
              </a:solidFill>
            </a:endParaRP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307083" y="5539457"/>
            <a:ext cx="117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S</a:t>
            </a:r>
            <a:r>
              <a:rPr lang="en-US" b="1"/>
              <a:t>OLO </a:t>
            </a:r>
            <a:r>
              <a:rPr lang="en-US" sz="2800" b="1"/>
              <a:t>1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323528" y="4437112"/>
            <a:ext cx="5759450" cy="727075"/>
          </a:xfrm>
          <a:prstGeom prst="rect">
            <a:avLst/>
          </a:prstGeom>
          <a:gradFill rotWithShape="1">
            <a:gsLst>
              <a:gs pos="0">
                <a:srgbClr val="EAEAEA"/>
              </a:gs>
              <a:gs pos="100000">
                <a:srgbClr val="C0C0C0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/>
          <a:lstStyle/>
          <a:p>
            <a:endParaRPr lang="da-DK">
              <a:solidFill>
                <a:schemeClr val="bg2"/>
              </a:solidFill>
            </a:endParaRP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323528" y="3356992"/>
            <a:ext cx="5759450" cy="727075"/>
          </a:xfrm>
          <a:prstGeom prst="rect">
            <a:avLst/>
          </a:prstGeom>
          <a:gradFill rotWithShape="1">
            <a:gsLst>
              <a:gs pos="0">
                <a:srgbClr val="EAEAEA"/>
              </a:gs>
              <a:gs pos="100000">
                <a:srgbClr val="C0C0C0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/>
          <a:lstStyle/>
          <a:p>
            <a:endParaRPr lang="da-DK">
              <a:solidFill>
                <a:schemeClr val="bg2"/>
              </a:solidFill>
            </a:endParaRP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323528" y="2276872"/>
            <a:ext cx="5759450" cy="727075"/>
          </a:xfrm>
          <a:prstGeom prst="rect">
            <a:avLst/>
          </a:prstGeom>
          <a:gradFill rotWithShape="1">
            <a:gsLst>
              <a:gs pos="0">
                <a:srgbClr val="EAEAEA"/>
              </a:gs>
              <a:gs pos="100000">
                <a:srgbClr val="C0C0C0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/>
          <a:lstStyle/>
          <a:p>
            <a:endParaRPr lang="da-DK">
              <a:solidFill>
                <a:schemeClr val="bg2"/>
              </a:solidFill>
            </a:endParaRP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323528" y="1196752"/>
            <a:ext cx="5759450" cy="727075"/>
          </a:xfrm>
          <a:prstGeom prst="rect">
            <a:avLst/>
          </a:prstGeom>
          <a:gradFill rotWithShape="1">
            <a:gsLst>
              <a:gs pos="0">
                <a:srgbClr val="EAEAEA"/>
              </a:gs>
              <a:gs pos="100000">
                <a:srgbClr val="C0C0C0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/>
          <a:lstStyle/>
          <a:p>
            <a:endParaRPr lang="da-DK">
              <a:solidFill>
                <a:schemeClr val="bg2"/>
              </a:solidFill>
            </a:endParaRP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4358383" y="5515644"/>
            <a:ext cx="1697037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900">
                <a:sym typeface="Wingdings 2" pitchFamily="18" charset="2"/>
              </a:rPr>
              <a:t></a:t>
            </a:r>
            <a:r>
              <a:rPr lang="en-US" sz="1200">
                <a:sym typeface="Wingdings 2" pitchFamily="18" charset="2"/>
              </a:rPr>
              <a:t> </a:t>
            </a:r>
            <a:r>
              <a:rPr lang="en-US" sz="1200" i="1">
                <a:sym typeface="Wingdings 2" pitchFamily="18" charset="2"/>
              </a:rPr>
              <a:t>no understanding</a:t>
            </a:r>
          </a:p>
          <a:p>
            <a:pPr>
              <a:lnSpc>
                <a:spcPct val="90000"/>
              </a:lnSpc>
            </a:pPr>
            <a:r>
              <a:rPr lang="en-US" sz="900">
                <a:sym typeface="Wingdings 2" pitchFamily="18" charset="2"/>
              </a:rPr>
              <a:t> </a:t>
            </a:r>
            <a:r>
              <a:rPr lang="en-US" sz="1200" i="1"/>
              <a:t>irrelevant information</a:t>
            </a:r>
          </a:p>
          <a:p>
            <a:pPr>
              <a:lnSpc>
                <a:spcPct val="90000"/>
              </a:lnSpc>
            </a:pPr>
            <a:r>
              <a:rPr lang="en-US" sz="900">
                <a:sym typeface="Wingdings 2" pitchFamily="18" charset="2"/>
              </a:rPr>
              <a:t></a:t>
            </a:r>
            <a:r>
              <a:rPr lang="en-US" sz="1200"/>
              <a:t> </a:t>
            </a:r>
            <a:r>
              <a:rPr lang="en-US" sz="1200" i="1"/>
              <a:t>misses point</a:t>
            </a:r>
          </a:p>
          <a:p>
            <a:pPr>
              <a:lnSpc>
                <a:spcPct val="90000"/>
              </a:lnSpc>
            </a:pPr>
            <a:r>
              <a:rPr lang="en-US" sz="900">
                <a:sym typeface="Wingdings 2" pitchFamily="18" charset="2"/>
              </a:rPr>
              <a:t></a:t>
            </a:r>
            <a:r>
              <a:rPr lang="en-US" sz="1200"/>
              <a:t> ...</a:t>
            </a: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306066" y="4421237"/>
            <a:ext cx="117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S</a:t>
            </a:r>
            <a:r>
              <a:rPr lang="en-US" b="1"/>
              <a:t>OLO </a:t>
            </a:r>
            <a:r>
              <a:rPr lang="en-US" sz="2800" b="1"/>
              <a:t>2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306066" y="3353817"/>
            <a:ext cx="117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S</a:t>
            </a:r>
            <a:r>
              <a:rPr lang="en-US" b="1"/>
              <a:t>OLO </a:t>
            </a:r>
            <a:r>
              <a:rPr lang="en-US" sz="2800" b="1"/>
              <a:t>3</a:t>
            </a: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306066" y="2254647"/>
            <a:ext cx="1177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S</a:t>
            </a:r>
            <a:r>
              <a:rPr lang="en-US" b="1"/>
              <a:t>OLO </a:t>
            </a:r>
            <a:r>
              <a:rPr lang="en-US" sz="2800" b="1"/>
              <a:t>4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306066" y="1174527"/>
            <a:ext cx="117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S</a:t>
            </a:r>
            <a:r>
              <a:rPr lang="en-US" b="1"/>
              <a:t>OLO </a:t>
            </a:r>
            <a:r>
              <a:rPr lang="en-US" sz="2800" b="1"/>
              <a:t>5</a:t>
            </a:r>
          </a:p>
        </p:txBody>
      </p:sp>
      <p:sp>
        <p:nvSpPr>
          <p:cNvPr id="49168" name="AutoShape 16"/>
          <p:cNvSpPr>
            <a:spLocks/>
          </p:cNvSpPr>
          <p:nvPr/>
        </p:nvSpPr>
        <p:spPr bwMode="auto">
          <a:xfrm flipH="1">
            <a:off x="4140895" y="5622007"/>
            <a:ext cx="136525" cy="582612"/>
          </a:xfrm>
          <a:prstGeom prst="rightBrace">
            <a:avLst>
              <a:gd name="adj1" fmla="val 35562"/>
              <a:gd name="adj2" fmla="val 50000"/>
            </a:avLst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1691383" y="5728369"/>
            <a:ext cx="17002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chemeClr val="accent2"/>
                </a:solidFill>
              </a:rPr>
              <a:t>"pre-structural"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4357366" y="4419649"/>
            <a:ext cx="1354137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900">
                <a:sym typeface="Wingdings 2" pitchFamily="18" charset="2"/>
              </a:rPr>
              <a:t></a:t>
            </a:r>
            <a:r>
              <a:rPr lang="en-US" sz="1200">
                <a:sym typeface="Wingdings 2" pitchFamily="18" charset="2"/>
              </a:rPr>
              <a:t> </a:t>
            </a:r>
            <a:r>
              <a:rPr lang="en-US" sz="1200"/>
              <a:t>to identify</a:t>
            </a:r>
          </a:p>
          <a:p>
            <a:pPr>
              <a:lnSpc>
                <a:spcPct val="90000"/>
              </a:lnSpc>
            </a:pPr>
            <a:r>
              <a:rPr lang="en-US" sz="900">
                <a:sym typeface="Wingdings 2" pitchFamily="18" charset="2"/>
              </a:rPr>
              <a:t></a:t>
            </a:r>
            <a:r>
              <a:rPr lang="en-US" sz="1200"/>
              <a:t> to do procedure</a:t>
            </a:r>
          </a:p>
          <a:p>
            <a:pPr>
              <a:lnSpc>
                <a:spcPct val="90000"/>
              </a:lnSpc>
            </a:pPr>
            <a:r>
              <a:rPr lang="en-US" sz="900">
                <a:sym typeface="Wingdings 2" pitchFamily="18" charset="2"/>
              </a:rPr>
              <a:t></a:t>
            </a:r>
            <a:r>
              <a:rPr lang="en-US" sz="1200"/>
              <a:t> to recite</a:t>
            </a:r>
          </a:p>
          <a:p>
            <a:pPr>
              <a:lnSpc>
                <a:spcPct val="90000"/>
              </a:lnSpc>
            </a:pPr>
            <a:r>
              <a:rPr lang="en-US" sz="900">
                <a:sym typeface="Wingdings 2" pitchFamily="18" charset="2"/>
              </a:rPr>
              <a:t></a:t>
            </a:r>
            <a:r>
              <a:rPr lang="en-US" sz="1200"/>
              <a:t> ...</a:t>
            </a:r>
          </a:p>
        </p:txBody>
      </p:sp>
      <p:sp>
        <p:nvSpPr>
          <p:cNvPr id="49171" name="AutoShape 19"/>
          <p:cNvSpPr>
            <a:spLocks/>
          </p:cNvSpPr>
          <p:nvPr/>
        </p:nvSpPr>
        <p:spPr bwMode="auto">
          <a:xfrm flipH="1">
            <a:off x="4147816" y="4499024"/>
            <a:ext cx="136525" cy="582613"/>
          </a:xfrm>
          <a:prstGeom prst="rightBrace">
            <a:avLst>
              <a:gd name="adj1" fmla="val 35562"/>
              <a:gd name="adj2" fmla="val 50000"/>
            </a:avLst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1695128" y="4624437"/>
            <a:ext cx="1689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 dirty="0">
                <a:solidFill>
                  <a:schemeClr val="accent2"/>
                </a:solidFill>
              </a:rPr>
              <a:t>"</a:t>
            </a:r>
            <a:r>
              <a:rPr lang="en-US" sz="1600" b="1" i="1" dirty="0" err="1">
                <a:solidFill>
                  <a:schemeClr val="accent2"/>
                </a:solidFill>
              </a:rPr>
              <a:t>uni</a:t>
            </a:r>
            <a:r>
              <a:rPr lang="en-US" sz="1600" b="1" i="1" dirty="0">
                <a:solidFill>
                  <a:schemeClr val="accent2"/>
                </a:solidFill>
              </a:rPr>
              <a:t>-structural"</a:t>
            </a:r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4355778" y="3341117"/>
            <a:ext cx="1185863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900">
                <a:sym typeface="Wingdings 2" pitchFamily="18" charset="2"/>
              </a:rPr>
              <a:t></a:t>
            </a:r>
            <a:r>
              <a:rPr lang="en-US" sz="1200">
                <a:sym typeface="Wingdings 2" pitchFamily="18" charset="2"/>
              </a:rPr>
              <a:t> </a:t>
            </a:r>
            <a:r>
              <a:rPr lang="en-US" sz="1200"/>
              <a:t>to classify</a:t>
            </a:r>
          </a:p>
          <a:p>
            <a:pPr>
              <a:lnSpc>
                <a:spcPct val="90000"/>
              </a:lnSpc>
            </a:pPr>
            <a:r>
              <a:rPr lang="en-US" sz="900">
                <a:sym typeface="Wingdings 2" pitchFamily="18" charset="2"/>
              </a:rPr>
              <a:t></a:t>
            </a:r>
            <a:r>
              <a:rPr lang="en-US" sz="1200"/>
              <a:t> to combine</a:t>
            </a:r>
          </a:p>
          <a:p>
            <a:pPr>
              <a:lnSpc>
                <a:spcPct val="90000"/>
              </a:lnSpc>
            </a:pPr>
            <a:r>
              <a:rPr lang="en-US" sz="900">
                <a:sym typeface="Wingdings 2" pitchFamily="18" charset="2"/>
              </a:rPr>
              <a:t></a:t>
            </a:r>
            <a:r>
              <a:rPr lang="en-US" sz="1200"/>
              <a:t> to enumerate</a:t>
            </a:r>
          </a:p>
          <a:p>
            <a:pPr>
              <a:lnSpc>
                <a:spcPct val="90000"/>
              </a:lnSpc>
            </a:pPr>
            <a:r>
              <a:rPr lang="en-US" sz="900">
                <a:sym typeface="Wingdings 2" pitchFamily="18" charset="2"/>
              </a:rPr>
              <a:t></a:t>
            </a:r>
            <a:r>
              <a:rPr lang="en-US" sz="1200"/>
              <a:t> ...</a:t>
            </a:r>
          </a:p>
        </p:txBody>
      </p:sp>
      <p:sp>
        <p:nvSpPr>
          <p:cNvPr id="49174" name="AutoShape 22"/>
          <p:cNvSpPr>
            <a:spLocks/>
          </p:cNvSpPr>
          <p:nvPr/>
        </p:nvSpPr>
        <p:spPr bwMode="auto">
          <a:xfrm flipH="1">
            <a:off x="4147816" y="3428429"/>
            <a:ext cx="136525" cy="582613"/>
          </a:xfrm>
          <a:prstGeom prst="rightBrace">
            <a:avLst>
              <a:gd name="adj1" fmla="val 35562"/>
              <a:gd name="adj2" fmla="val 50000"/>
            </a:avLst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49175" name="Text Box 23"/>
          <p:cNvSpPr txBox="1">
            <a:spLocks noChangeArrowheads="1"/>
          </p:cNvSpPr>
          <p:nvPr/>
        </p:nvSpPr>
        <p:spPr bwMode="auto">
          <a:xfrm>
            <a:off x="1699891" y="3544317"/>
            <a:ext cx="1871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chemeClr val="accent2"/>
                </a:solidFill>
              </a:rPr>
              <a:t>"multi-structural"</a:t>
            </a:r>
          </a:p>
        </p:txBody>
      </p:sp>
      <p:sp>
        <p:nvSpPr>
          <p:cNvPr id="49176" name="Text Box 24"/>
          <p:cNvSpPr txBox="1">
            <a:spLocks noChangeArrowheads="1"/>
          </p:cNvSpPr>
          <p:nvPr/>
        </p:nvSpPr>
        <p:spPr bwMode="auto">
          <a:xfrm>
            <a:off x="4355778" y="2251472"/>
            <a:ext cx="10509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900">
                <a:sym typeface="Wingdings 2" pitchFamily="18" charset="2"/>
              </a:rPr>
              <a:t></a:t>
            </a:r>
            <a:r>
              <a:rPr lang="en-US" sz="1200">
                <a:sym typeface="Wingdings 2" pitchFamily="18" charset="2"/>
              </a:rPr>
              <a:t> </a:t>
            </a:r>
            <a:r>
              <a:rPr lang="en-US" sz="1200"/>
              <a:t>to relate</a:t>
            </a:r>
          </a:p>
          <a:p>
            <a:pPr>
              <a:lnSpc>
                <a:spcPct val="90000"/>
              </a:lnSpc>
            </a:pPr>
            <a:r>
              <a:rPr lang="en-US" sz="900">
                <a:sym typeface="Wingdings 2" pitchFamily="18" charset="2"/>
              </a:rPr>
              <a:t></a:t>
            </a:r>
            <a:r>
              <a:rPr lang="en-US" sz="1200"/>
              <a:t> to compare</a:t>
            </a:r>
          </a:p>
          <a:p>
            <a:pPr>
              <a:lnSpc>
                <a:spcPct val="90000"/>
              </a:lnSpc>
            </a:pPr>
            <a:r>
              <a:rPr lang="en-US" sz="900">
                <a:sym typeface="Wingdings 2" pitchFamily="18" charset="2"/>
              </a:rPr>
              <a:t></a:t>
            </a:r>
            <a:r>
              <a:rPr lang="en-US" sz="1200"/>
              <a:t> to analyze</a:t>
            </a:r>
          </a:p>
          <a:p>
            <a:pPr>
              <a:lnSpc>
                <a:spcPct val="90000"/>
              </a:lnSpc>
            </a:pPr>
            <a:r>
              <a:rPr lang="en-US" sz="900">
                <a:sym typeface="Wingdings 2" pitchFamily="18" charset="2"/>
              </a:rPr>
              <a:t></a:t>
            </a:r>
            <a:r>
              <a:rPr lang="en-US" sz="1200"/>
              <a:t> ...</a:t>
            </a:r>
          </a:p>
        </p:txBody>
      </p:sp>
      <p:sp>
        <p:nvSpPr>
          <p:cNvPr id="49177" name="AutoShape 25"/>
          <p:cNvSpPr>
            <a:spLocks/>
          </p:cNvSpPr>
          <p:nvPr/>
        </p:nvSpPr>
        <p:spPr bwMode="auto">
          <a:xfrm flipH="1">
            <a:off x="4147816" y="2340372"/>
            <a:ext cx="136525" cy="582613"/>
          </a:xfrm>
          <a:prstGeom prst="rightBrace">
            <a:avLst>
              <a:gd name="adj1" fmla="val 35562"/>
              <a:gd name="adj2" fmla="val 50000"/>
            </a:avLst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49178" name="Text Box 26"/>
          <p:cNvSpPr txBox="1">
            <a:spLocks noChangeArrowheads="1"/>
          </p:cNvSpPr>
          <p:nvPr/>
        </p:nvSpPr>
        <p:spPr bwMode="auto">
          <a:xfrm>
            <a:off x="1707828" y="2462610"/>
            <a:ext cx="1282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chemeClr val="accent2"/>
                </a:solidFill>
              </a:rPr>
              <a:t>"relational"</a:t>
            </a:r>
          </a:p>
        </p:txBody>
      </p:sp>
      <p:sp>
        <p:nvSpPr>
          <p:cNvPr id="49179" name="Text Box 27"/>
          <p:cNvSpPr txBox="1">
            <a:spLocks noChangeArrowheads="1"/>
          </p:cNvSpPr>
          <p:nvPr/>
        </p:nvSpPr>
        <p:spPr bwMode="auto">
          <a:xfrm>
            <a:off x="4355778" y="1187227"/>
            <a:ext cx="12700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900">
                <a:sym typeface="Wingdings 2" pitchFamily="18" charset="2"/>
              </a:rPr>
              <a:t></a:t>
            </a:r>
            <a:r>
              <a:rPr lang="en-US" sz="1200"/>
              <a:t> to generalize</a:t>
            </a:r>
          </a:p>
          <a:p>
            <a:pPr>
              <a:lnSpc>
                <a:spcPct val="90000"/>
              </a:lnSpc>
            </a:pPr>
            <a:r>
              <a:rPr lang="en-US" sz="900">
                <a:sym typeface="Wingdings 2" pitchFamily="18" charset="2"/>
              </a:rPr>
              <a:t></a:t>
            </a:r>
            <a:r>
              <a:rPr lang="en-US" sz="1200"/>
              <a:t> to hypothesize</a:t>
            </a:r>
          </a:p>
          <a:p>
            <a:pPr>
              <a:lnSpc>
                <a:spcPct val="90000"/>
              </a:lnSpc>
            </a:pPr>
            <a:r>
              <a:rPr lang="en-US" sz="900">
                <a:sym typeface="Wingdings 2" pitchFamily="18" charset="2"/>
              </a:rPr>
              <a:t></a:t>
            </a:r>
            <a:r>
              <a:rPr lang="en-US" sz="1200">
                <a:sym typeface="Wingdings 2" pitchFamily="18" charset="2"/>
              </a:rPr>
              <a:t> </a:t>
            </a:r>
            <a:r>
              <a:rPr lang="en-US" sz="1200"/>
              <a:t>to theorize</a:t>
            </a:r>
          </a:p>
          <a:p>
            <a:pPr>
              <a:lnSpc>
                <a:spcPct val="90000"/>
              </a:lnSpc>
            </a:pPr>
            <a:r>
              <a:rPr lang="en-US" sz="900">
                <a:sym typeface="Wingdings 2" pitchFamily="18" charset="2"/>
              </a:rPr>
              <a:t></a:t>
            </a:r>
            <a:r>
              <a:rPr lang="en-US" sz="1200"/>
              <a:t> ...</a:t>
            </a:r>
          </a:p>
        </p:txBody>
      </p:sp>
      <p:sp>
        <p:nvSpPr>
          <p:cNvPr id="49180" name="AutoShape 28"/>
          <p:cNvSpPr>
            <a:spLocks/>
          </p:cNvSpPr>
          <p:nvPr/>
        </p:nvSpPr>
        <p:spPr bwMode="auto">
          <a:xfrm flipH="1">
            <a:off x="4147816" y="1260252"/>
            <a:ext cx="136525" cy="582612"/>
          </a:xfrm>
          <a:prstGeom prst="rightBrace">
            <a:avLst>
              <a:gd name="adj1" fmla="val 35562"/>
              <a:gd name="adj2" fmla="val 50000"/>
            </a:avLst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49181" name="Text Box 29"/>
          <p:cNvSpPr txBox="1">
            <a:spLocks noChangeArrowheads="1"/>
          </p:cNvSpPr>
          <p:nvPr/>
        </p:nvSpPr>
        <p:spPr bwMode="auto">
          <a:xfrm>
            <a:off x="1715766" y="1382489"/>
            <a:ext cx="2116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chemeClr val="accent2"/>
                </a:solidFill>
              </a:rPr>
              <a:t>"extended abstract"</a:t>
            </a:r>
          </a:p>
        </p:txBody>
      </p:sp>
      <p:sp>
        <p:nvSpPr>
          <p:cNvPr id="49186" name="Line 34"/>
          <p:cNvSpPr>
            <a:spLocks noChangeShapeType="1"/>
          </p:cNvSpPr>
          <p:nvPr/>
        </p:nvSpPr>
        <p:spPr bwMode="auto">
          <a:xfrm flipH="1" flipV="1">
            <a:off x="8024813" y="1373188"/>
            <a:ext cx="144462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da-DK"/>
          </a:p>
        </p:txBody>
      </p:sp>
      <p:sp>
        <p:nvSpPr>
          <p:cNvPr id="49190" name="Rectangle 38"/>
          <p:cNvSpPr>
            <a:spLocks noChangeArrowheads="1"/>
          </p:cNvSpPr>
          <p:nvPr/>
        </p:nvSpPr>
        <p:spPr bwMode="auto">
          <a:xfrm>
            <a:off x="251520" y="5517232"/>
            <a:ext cx="5903913" cy="792162"/>
          </a:xfrm>
          <a:prstGeom prst="rect">
            <a:avLst/>
          </a:prstGeom>
          <a:solidFill>
            <a:schemeClr val="bg1">
              <a:alpha val="70000"/>
            </a:schemeClr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da-DK"/>
          </a:p>
        </p:txBody>
      </p:sp>
      <p:pic>
        <p:nvPicPr>
          <p:cNvPr id="2050" name="Picture 2" descr="http://www.learningandteaching.info/learning/graphics/solo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5661248"/>
            <a:ext cx="1497505" cy="1196752"/>
          </a:xfrm>
          <a:prstGeom prst="rect">
            <a:avLst/>
          </a:prstGeom>
          <a:noFill/>
        </p:spPr>
      </p:pic>
      <p:pic>
        <p:nvPicPr>
          <p:cNvPr id="2052" name="Picture 4" descr="http://www.learningandteaching.info/learning/graphics/solo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4221088"/>
            <a:ext cx="1800200" cy="1438655"/>
          </a:xfrm>
          <a:prstGeom prst="rect">
            <a:avLst/>
          </a:prstGeom>
          <a:noFill/>
        </p:spPr>
      </p:pic>
      <p:pic>
        <p:nvPicPr>
          <p:cNvPr id="2054" name="Picture 6" descr="http://www.learningandteaching.info/learning/graphics/solo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2708920"/>
            <a:ext cx="2016224" cy="1611292"/>
          </a:xfrm>
          <a:prstGeom prst="rect">
            <a:avLst/>
          </a:prstGeom>
          <a:noFill/>
        </p:spPr>
      </p:pic>
      <p:pic>
        <p:nvPicPr>
          <p:cNvPr id="2056" name="Picture 8" descr="http://www.learningandteaching.info/learning/graphics/solo4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1628800"/>
            <a:ext cx="2276475" cy="1819275"/>
          </a:xfrm>
          <a:prstGeom prst="rect">
            <a:avLst/>
          </a:prstGeom>
          <a:noFill/>
        </p:spPr>
      </p:pic>
      <p:pic>
        <p:nvPicPr>
          <p:cNvPr id="2058" name="Picture 10" descr="http://www.learningandteaching.info/learning/graphics/solo5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8144" y="404664"/>
            <a:ext cx="1916058" cy="153124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9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9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animBg="1"/>
      <p:bldP spid="49158" grpId="0"/>
      <p:bldP spid="49159" grpId="0" animBg="1"/>
      <p:bldP spid="49160" grpId="0" animBg="1"/>
      <p:bldP spid="49161" grpId="0" animBg="1"/>
      <p:bldP spid="49162" grpId="0" animBg="1"/>
      <p:bldP spid="49163" grpId="0"/>
      <p:bldP spid="49164" grpId="0"/>
      <p:bldP spid="49165" grpId="0"/>
      <p:bldP spid="49166" grpId="0"/>
      <p:bldP spid="49167" grpId="0"/>
      <p:bldP spid="49168" grpId="0" animBg="1"/>
      <p:bldP spid="49169" grpId="0"/>
      <p:bldP spid="49170" grpId="0"/>
      <p:bldP spid="49171" grpId="0" animBg="1"/>
      <p:bldP spid="49172" grpId="0"/>
      <p:bldP spid="49173" grpId="0"/>
      <p:bldP spid="49174" grpId="0" animBg="1"/>
      <p:bldP spid="49175" grpId="0"/>
      <p:bldP spid="49176" grpId="0"/>
      <p:bldP spid="49177" grpId="0" animBg="1"/>
      <p:bldP spid="49178" grpId="0"/>
      <p:bldP spid="49179" grpId="0"/>
      <p:bldP spid="49180" grpId="0" animBg="1"/>
      <p:bldP spid="49181" grpId="0"/>
      <p:bldP spid="4919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179388" y="4868863"/>
            <a:ext cx="8785225" cy="15478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da-DK"/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179388" y="3176588"/>
            <a:ext cx="8785225" cy="15478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da-DK"/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179388" y="1473200"/>
            <a:ext cx="8785225" cy="15478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da-DK"/>
          </a:p>
        </p:txBody>
      </p:sp>
      <p:sp>
        <p:nvSpPr>
          <p:cNvPr id="25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GB" altLang="da-DK"/>
              <a:t>SOLO (more verbs)</a:t>
            </a:r>
          </a:p>
        </p:txBody>
      </p:sp>
      <p:sp>
        <p:nvSpPr>
          <p:cNvPr id="26" name="AutoShape 6"/>
          <p:cNvSpPr>
            <a:spLocks/>
          </p:cNvSpPr>
          <p:nvPr/>
        </p:nvSpPr>
        <p:spPr bwMode="auto">
          <a:xfrm rot="10800000" flipH="1">
            <a:off x="2843213" y="1641475"/>
            <a:ext cx="223837" cy="1223963"/>
          </a:xfrm>
          <a:prstGeom prst="leftBrace">
            <a:avLst>
              <a:gd name="adj1" fmla="val 45567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da-DK"/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755650" y="2133600"/>
            <a:ext cx="19399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80000"/>
              </a:lnSpc>
            </a:pPr>
            <a:r>
              <a:rPr lang="en-GB" altLang="da-DK" sz="1600" i="1">
                <a:solidFill>
                  <a:schemeClr val="accent2"/>
                </a:solidFill>
              </a:rPr>
              <a:t>"extended abstract"</a:t>
            </a: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827088" y="3775075"/>
            <a:ext cx="1146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GB" altLang="da-DK" sz="1600" i="1">
                <a:solidFill>
                  <a:schemeClr val="accent2"/>
                </a:solidFill>
              </a:rPr>
              <a:t>"relational"</a:t>
            </a: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827088" y="5419725"/>
            <a:ext cx="1800225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</a:pPr>
            <a:r>
              <a:rPr lang="en-GB" altLang="da-DK" sz="1600" i="1">
                <a:solidFill>
                  <a:schemeClr val="accent2"/>
                </a:solidFill>
              </a:rPr>
              <a:t>"multi structural"</a:t>
            </a:r>
          </a:p>
          <a:p>
            <a:pPr>
              <a:lnSpc>
                <a:spcPct val="80000"/>
              </a:lnSpc>
            </a:pPr>
            <a:r>
              <a:rPr lang="en-GB" altLang="da-DK" sz="1600" i="1">
                <a:solidFill>
                  <a:schemeClr val="accent2"/>
                </a:solidFill>
              </a:rPr>
              <a:t>            &amp;</a:t>
            </a:r>
          </a:p>
          <a:p>
            <a:pPr>
              <a:lnSpc>
                <a:spcPct val="80000"/>
              </a:lnSpc>
            </a:pPr>
            <a:r>
              <a:rPr lang="en-GB" altLang="da-DK" sz="1600" i="1">
                <a:solidFill>
                  <a:schemeClr val="accent2"/>
                </a:solidFill>
              </a:rPr>
              <a:t>"uni structural"</a:t>
            </a: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3295650" y="1617663"/>
            <a:ext cx="1893888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GB" altLang="da-DK" sz="1400"/>
              <a:t> to theorize</a:t>
            </a:r>
            <a:endParaRPr lang="en-GB" altLang="da-DK" sz="1400" b="1" i="1"/>
          </a:p>
          <a:p>
            <a:pPr>
              <a:buFontTx/>
              <a:buBlip>
                <a:blip r:embed="rId3"/>
              </a:buBlip>
            </a:pPr>
            <a:r>
              <a:rPr lang="en-GB" altLang="da-DK" sz="1400"/>
              <a:t> to hypothesize</a:t>
            </a:r>
            <a:endParaRPr lang="en-GB" altLang="da-DK" sz="1400" b="1" i="1"/>
          </a:p>
          <a:p>
            <a:pPr>
              <a:buFontTx/>
              <a:buBlip>
                <a:blip r:embed="rId3"/>
              </a:buBlip>
            </a:pPr>
            <a:r>
              <a:rPr lang="en-GB" altLang="da-DK" sz="1400"/>
              <a:t> to generalize</a:t>
            </a:r>
            <a:endParaRPr lang="en-GB" altLang="da-DK" sz="1400" b="1" i="1"/>
          </a:p>
          <a:p>
            <a:pPr>
              <a:buFontTx/>
              <a:buBlip>
                <a:blip r:embed="rId3"/>
              </a:buBlip>
            </a:pPr>
            <a:r>
              <a:rPr lang="en-GB" altLang="da-DK" sz="1400"/>
              <a:t> to critesize</a:t>
            </a:r>
            <a:r>
              <a:rPr lang="en-GB" altLang="da-DK" sz="1400" b="1" i="1"/>
              <a:t> </a:t>
            </a:r>
            <a:r>
              <a:rPr lang="en-GB" altLang="da-DK" sz="1400"/>
              <a:t>theory</a:t>
            </a:r>
          </a:p>
          <a:p>
            <a:pPr>
              <a:buFontTx/>
              <a:buBlip>
                <a:blip r:embed="rId3"/>
              </a:buBlip>
            </a:pPr>
            <a:r>
              <a:rPr lang="en-GB" altLang="da-DK" sz="1400"/>
              <a:t> provide perspective</a:t>
            </a:r>
            <a:endParaRPr lang="en-GB" altLang="da-DK" sz="1400" b="1" i="1"/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5324475" y="3370263"/>
            <a:ext cx="32829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GB" altLang="da-DK" sz="1400"/>
              <a:t> to apply theory on known relationship</a:t>
            </a:r>
          </a:p>
          <a:p>
            <a:pPr>
              <a:buFontTx/>
              <a:buBlip>
                <a:blip r:embed="rId3"/>
              </a:buBlip>
            </a:pPr>
            <a:r>
              <a:rPr lang="en-GB" altLang="da-DK" sz="1400"/>
              <a:t> to reason reach conclusion</a:t>
            </a:r>
          </a:p>
          <a:p>
            <a:pPr>
              <a:buFontTx/>
              <a:buBlip>
                <a:blip r:embed="rId3"/>
              </a:buBlip>
            </a:pPr>
            <a:r>
              <a:rPr lang="en-GB" altLang="da-DK" sz="1400"/>
              <a:t> to explain</a:t>
            </a:r>
            <a:endParaRPr lang="en-GB" altLang="da-DK" sz="1400" b="1" i="1"/>
          </a:p>
          <a:p>
            <a:endParaRPr lang="en-GB" altLang="da-DK" sz="1400"/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3300413" y="4967288"/>
            <a:ext cx="1650173" cy="138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GB" altLang="da-DK" sz="1400" dirty="0"/>
              <a:t> to structure</a:t>
            </a:r>
            <a:endParaRPr lang="en-GB" altLang="da-DK" sz="1400" b="1" i="1" dirty="0"/>
          </a:p>
          <a:p>
            <a:pPr>
              <a:buFontTx/>
              <a:buBlip>
                <a:blip r:embed="rId3"/>
              </a:buBlip>
            </a:pPr>
            <a:r>
              <a:rPr lang="en-GB" altLang="da-DK" sz="1400" dirty="0"/>
              <a:t> to summarize</a:t>
            </a:r>
            <a:endParaRPr lang="en-GB" altLang="da-DK" sz="1400" b="1" i="1" dirty="0"/>
          </a:p>
          <a:p>
            <a:pPr>
              <a:buFontTx/>
              <a:buBlip>
                <a:blip r:embed="rId3"/>
              </a:buBlip>
            </a:pPr>
            <a:r>
              <a:rPr lang="en-GB" altLang="da-DK" sz="1400" dirty="0"/>
              <a:t> to combine</a:t>
            </a:r>
            <a:endParaRPr lang="en-GB" altLang="da-DK" sz="1400" b="1" i="1" dirty="0"/>
          </a:p>
          <a:p>
            <a:pPr>
              <a:buFontTx/>
              <a:buBlip>
                <a:blip r:embed="rId3"/>
              </a:buBlip>
            </a:pPr>
            <a:r>
              <a:rPr lang="en-GB" altLang="da-DK" sz="1400" dirty="0"/>
              <a:t> to classify</a:t>
            </a:r>
            <a:endParaRPr lang="en-GB" altLang="da-DK" sz="1400" b="1" i="1" dirty="0"/>
          </a:p>
          <a:p>
            <a:pPr>
              <a:buFontTx/>
              <a:buBlip>
                <a:blip r:embed="rId3"/>
              </a:buBlip>
            </a:pPr>
            <a:r>
              <a:rPr lang="en-GB" altLang="da-DK" sz="1400" dirty="0"/>
              <a:t> to describe</a:t>
            </a:r>
            <a:endParaRPr lang="en-GB" altLang="da-DK" sz="1400" b="1" i="1" dirty="0"/>
          </a:p>
          <a:p>
            <a:pPr>
              <a:buFontTx/>
              <a:buBlip>
                <a:blip r:embed="rId3"/>
              </a:buBlip>
            </a:pPr>
            <a:r>
              <a:rPr lang="en-GB" altLang="da-DK" sz="1400" dirty="0"/>
              <a:t> to do a procedure</a:t>
            </a:r>
            <a:endParaRPr lang="en-GB" altLang="da-DK" sz="1400" b="1" i="1" dirty="0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5324475" y="1644650"/>
            <a:ext cx="360045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GB" altLang="da-DK" sz="1400"/>
              <a:t> to apply theory on new relationships</a:t>
            </a:r>
            <a:endParaRPr lang="en-GB" altLang="da-DK" sz="1400" b="1" i="1"/>
          </a:p>
          <a:p>
            <a:pPr>
              <a:buFontTx/>
              <a:buBlip>
                <a:blip r:embed="rId3"/>
              </a:buBlip>
            </a:pPr>
            <a:r>
              <a:rPr lang="en-GB" altLang="da-DK" sz="1400"/>
              <a:t> to predict</a:t>
            </a:r>
            <a:endParaRPr lang="en-GB" altLang="da-DK" sz="1400" b="1" i="1"/>
          </a:p>
          <a:p>
            <a:pPr>
              <a:buFontTx/>
              <a:buBlip>
                <a:blip r:embed="rId3"/>
              </a:buBlip>
            </a:pPr>
            <a:r>
              <a:rPr lang="en-GB" altLang="da-DK" sz="1400"/>
              <a:t> to reflect on theory of recognition</a:t>
            </a:r>
          </a:p>
          <a:p>
            <a:pPr>
              <a:buFontTx/>
              <a:buBlip>
                <a:blip r:embed="rId3"/>
              </a:buBlip>
            </a:pPr>
            <a:r>
              <a:rPr lang="en-GB" altLang="da-DK" sz="1400"/>
              <a:t> to review</a:t>
            </a:r>
          </a:p>
          <a:p>
            <a:pPr>
              <a:buFontTx/>
              <a:buBlip>
                <a:blip r:embed="rId3"/>
              </a:buBlip>
            </a:pPr>
            <a:r>
              <a:rPr lang="en-GB" altLang="da-DK" sz="1400"/>
              <a:t> to discuss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153988" y="4843463"/>
            <a:ext cx="15097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a-DK" sz="2800" b="1"/>
              <a:t>S</a:t>
            </a:r>
            <a:r>
              <a:rPr lang="en-US" altLang="da-DK" b="1"/>
              <a:t>OLO </a:t>
            </a:r>
            <a:r>
              <a:rPr lang="en-US" altLang="da-DK" sz="2800" b="1"/>
              <a:t>2</a:t>
            </a:r>
            <a:r>
              <a:rPr lang="en-US" altLang="da-DK" b="1"/>
              <a:t>+</a:t>
            </a:r>
            <a:r>
              <a:rPr lang="en-US" altLang="da-DK" sz="2800" b="1"/>
              <a:t>3</a:t>
            </a: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153988" y="3149600"/>
            <a:ext cx="1177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a-DK" sz="2800" b="1"/>
              <a:t>S</a:t>
            </a:r>
            <a:r>
              <a:rPr lang="en-US" altLang="da-DK" b="1"/>
              <a:t>OLO </a:t>
            </a:r>
            <a:r>
              <a:rPr lang="en-US" altLang="da-DK" sz="2800" b="1"/>
              <a:t>4</a:t>
            </a: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153988" y="1425575"/>
            <a:ext cx="1177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a-DK" sz="2800" b="1"/>
              <a:t>S</a:t>
            </a:r>
            <a:r>
              <a:rPr lang="en-US" altLang="da-DK" b="1"/>
              <a:t>OLO </a:t>
            </a:r>
            <a:r>
              <a:rPr lang="en-US" altLang="da-DK" sz="2800" b="1"/>
              <a:t>5</a:t>
            </a:r>
          </a:p>
        </p:txBody>
      </p:sp>
      <p:sp>
        <p:nvSpPr>
          <p:cNvPr id="37" name="Rectangle 17"/>
          <p:cNvSpPr>
            <a:spLocks noChangeArrowheads="1"/>
          </p:cNvSpPr>
          <p:nvPr/>
        </p:nvSpPr>
        <p:spPr bwMode="auto">
          <a:xfrm>
            <a:off x="3295650" y="3379788"/>
            <a:ext cx="1781175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GB" altLang="da-DK" sz="1400"/>
              <a:t> to analyze</a:t>
            </a:r>
            <a:endParaRPr lang="en-GB" altLang="da-DK" sz="1400" b="1" i="1"/>
          </a:p>
          <a:p>
            <a:pPr>
              <a:buFontTx/>
              <a:buBlip>
                <a:blip r:embed="rId3"/>
              </a:buBlip>
            </a:pPr>
            <a:r>
              <a:rPr lang="en-GB" altLang="da-DK" sz="1400"/>
              <a:t> be argumentative</a:t>
            </a:r>
            <a:endParaRPr lang="en-GB" altLang="da-DK" sz="1400" b="1" i="1"/>
          </a:p>
          <a:p>
            <a:pPr>
              <a:buFontTx/>
              <a:buBlip>
                <a:blip r:embed="rId3"/>
              </a:buBlip>
            </a:pPr>
            <a:r>
              <a:rPr lang="en-GB" altLang="da-DK" sz="1400"/>
              <a:t> to relate</a:t>
            </a:r>
            <a:endParaRPr lang="en-GB" altLang="da-DK" sz="1400" b="1" i="1"/>
          </a:p>
          <a:p>
            <a:pPr>
              <a:buFontTx/>
              <a:buBlip>
                <a:blip r:embed="rId3"/>
              </a:buBlip>
            </a:pPr>
            <a:r>
              <a:rPr lang="en-GB" altLang="da-DK" sz="1400"/>
              <a:t> to compare</a:t>
            </a:r>
            <a:endParaRPr lang="en-GB" altLang="da-DK" sz="1400" b="1" i="1"/>
          </a:p>
          <a:p>
            <a:pPr>
              <a:buFontTx/>
              <a:buBlip>
                <a:blip r:embed="rId3"/>
              </a:buBlip>
            </a:pPr>
            <a:r>
              <a:rPr lang="en-GB" altLang="da-DK" sz="1400"/>
              <a:t> to incorporate</a:t>
            </a:r>
            <a:endParaRPr lang="en-GB" altLang="da-DK" sz="1400" b="1" i="1"/>
          </a:p>
        </p:txBody>
      </p:sp>
      <p:sp>
        <p:nvSpPr>
          <p:cNvPr id="38" name="Rectangle 18"/>
          <p:cNvSpPr>
            <a:spLocks noChangeArrowheads="1"/>
          </p:cNvSpPr>
          <p:nvPr/>
        </p:nvSpPr>
        <p:spPr bwMode="auto">
          <a:xfrm>
            <a:off x="5332413" y="4959350"/>
            <a:ext cx="2862262" cy="138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GB" altLang="da-DK" sz="1400" dirty="0"/>
              <a:t> to paraphrase</a:t>
            </a:r>
            <a:endParaRPr lang="en-GB" altLang="da-DK" sz="1400" b="1" i="1" dirty="0"/>
          </a:p>
          <a:p>
            <a:pPr>
              <a:buFontTx/>
              <a:buBlip>
                <a:blip r:embed="rId3"/>
              </a:buBlip>
            </a:pPr>
            <a:r>
              <a:rPr lang="en-GB" altLang="da-DK" sz="1400" dirty="0"/>
              <a:t> to refer</a:t>
            </a:r>
            <a:endParaRPr lang="en-GB" altLang="da-DK" sz="1400" b="1" i="1" dirty="0"/>
          </a:p>
          <a:p>
            <a:pPr>
              <a:buFontTx/>
              <a:buBlip>
                <a:blip r:embed="rId3"/>
              </a:buBlip>
            </a:pPr>
            <a:r>
              <a:rPr lang="en-GB" altLang="da-DK" sz="1400" dirty="0"/>
              <a:t> to enumerate</a:t>
            </a:r>
            <a:endParaRPr lang="en-GB" altLang="da-DK" sz="1400" b="1" i="1" dirty="0"/>
          </a:p>
          <a:p>
            <a:pPr>
              <a:buFontTx/>
              <a:buBlip>
                <a:blip r:embed="rId3"/>
              </a:buBlip>
            </a:pPr>
            <a:r>
              <a:rPr lang="en-GB" altLang="da-DK" sz="1400" dirty="0"/>
              <a:t> to name</a:t>
            </a:r>
            <a:endParaRPr lang="en-GB" altLang="da-DK" sz="1400" b="1" i="1" dirty="0"/>
          </a:p>
          <a:p>
            <a:pPr>
              <a:buFontTx/>
              <a:buBlip>
                <a:blip r:embed="rId3"/>
              </a:buBlip>
            </a:pPr>
            <a:r>
              <a:rPr lang="en-GB" altLang="da-DK" sz="1400" dirty="0"/>
              <a:t> to identify</a:t>
            </a:r>
            <a:endParaRPr lang="en-GB" altLang="da-DK" sz="1400" b="1" i="1" dirty="0"/>
          </a:p>
          <a:p>
            <a:pPr>
              <a:buFontTx/>
              <a:buBlip>
                <a:blip r:embed="rId3"/>
              </a:buBlip>
            </a:pPr>
            <a:r>
              <a:rPr lang="en-GB" altLang="da-DK" sz="1400" dirty="0"/>
              <a:t> to recite</a:t>
            </a:r>
            <a:endParaRPr lang="en-GB" altLang="da-DK" sz="1400" b="1" i="1" dirty="0"/>
          </a:p>
        </p:txBody>
      </p:sp>
      <p:sp>
        <p:nvSpPr>
          <p:cNvPr id="39" name="AutoShape 19"/>
          <p:cNvSpPr>
            <a:spLocks/>
          </p:cNvSpPr>
          <p:nvPr/>
        </p:nvSpPr>
        <p:spPr bwMode="auto">
          <a:xfrm rot="10800000" flipH="1">
            <a:off x="2844800" y="3355975"/>
            <a:ext cx="223838" cy="1223963"/>
          </a:xfrm>
          <a:prstGeom prst="leftBrace">
            <a:avLst>
              <a:gd name="adj1" fmla="val 45567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da-DK"/>
          </a:p>
        </p:txBody>
      </p:sp>
      <p:sp>
        <p:nvSpPr>
          <p:cNvPr id="40" name="AutoShape 20"/>
          <p:cNvSpPr>
            <a:spLocks/>
          </p:cNvSpPr>
          <p:nvPr/>
        </p:nvSpPr>
        <p:spPr bwMode="auto">
          <a:xfrm rot="10800000" flipH="1">
            <a:off x="2844800" y="5057775"/>
            <a:ext cx="223838" cy="1223963"/>
          </a:xfrm>
          <a:prstGeom prst="leftBrace">
            <a:avLst>
              <a:gd name="adj1" fmla="val 45567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DDDDDD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 animBg="1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ktangel 33"/>
          <p:cNvSpPr/>
          <p:nvPr/>
        </p:nvSpPr>
        <p:spPr>
          <a:xfrm>
            <a:off x="4572000" y="2348880"/>
            <a:ext cx="4248472" cy="3600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2" name="Rektangel 31"/>
          <p:cNvSpPr/>
          <p:nvPr/>
        </p:nvSpPr>
        <p:spPr>
          <a:xfrm>
            <a:off x="251520" y="2348880"/>
            <a:ext cx="4248472" cy="3600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Constructive</a:t>
            </a:r>
            <a:r>
              <a:rPr lang="da-DK" dirty="0"/>
              <a:t> </a:t>
            </a:r>
            <a:r>
              <a:rPr lang="da-DK" dirty="0" err="1"/>
              <a:t>alignment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txBody>
          <a:bodyPr/>
          <a:lstStyle/>
          <a:p>
            <a:r>
              <a:rPr lang="da-DK" dirty="0" err="1"/>
              <a:t>Alignment</a:t>
            </a:r>
            <a:r>
              <a:rPr lang="da-DK" dirty="0"/>
              <a:t> – </a:t>
            </a:r>
            <a:r>
              <a:rPr lang="da-DK" dirty="0" err="1"/>
              <a:t>what</a:t>
            </a:r>
            <a:r>
              <a:rPr lang="da-DK" dirty="0"/>
              <a:t> is </a:t>
            </a:r>
            <a:r>
              <a:rPr lang="da-DK" dirty="0" err="1"/>
              <a:t>that</a:t>
            </a:r>
            <a:r>
              <a:rPr lang="da-DK" dirty="0"/>
              <a:t>? - </a:t>
            </a:r>
            <a:r>
              <a:rPr lang="da-DK" dirty="0">
                <a:hlinkClick r:id="rId2"/>
              </a:rPr>
              <a:t>film</a:t>
            </a:r>
            <a:endParaRPr lang="da-DK" dirty="0"/>
          </a:p>
        </p:txBody>
      </p:sp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395536" y="2496503"/>
            <a:ext cx="3960440" cy="3068377"/>
            <a:chOff x="762" y="7959"/>
            <a:chExt cx="5898" cy="4626"/>
          </a:xfrm>
        </p:grpSpPr>
        <p:sp>
          <p:nvSpPr>
            <p:cNvPr id="30724" name="AutoShape 4"/>
            <p:cNvSpPr>
              <a:spLocks noChangeArrowheads="1"/>
            </p:cNvSpPr>
            <p:nvPr/>
          </p:nvSpPr>
          <p:spPr bwMode="auto">
            <a:xfrm rot="10800000">
              <a:off x="2190" y="8715"/>
              <a:ext cx="3045" cy="2790"/>
            </a:xfrm>
            <a:prstGeom prst="triangle">
              <a:avLst>
                <a:gd name="adj" fmla="val 5001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30725" name="Text Box 5"/>
            <p:cNvSpPr txBox="1">
              <a:spLocks noChangeArrowheads="1"/>
            </p:cNvSpPr>
            <p:nvPr/>
          </p:nvSpPr>
          <p:spPr bwMode="auto">
            <a:xfrm>
              <a:off x="762" y="7959"/>
              <a:ext cx="1338" cy="7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Teachers</a:t>
              </a:r>
              <a:r>
                <a:rPr kumimoji="0" lang="da-DK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intention</a:t>
              </a:r>
              <a:endParaRPr kumimoji="0" lang="da-DK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26" name="Text Box 6"/>
            <p:cNvSpPr txBox="1">
              <a:spLocks noChangeArrowheads="1"/>
            </p:cNvSpPr>
            <p:nvPr/>
          </p:nvSpPr>
          <p:spPr bwMode="auto">
            <a:xfrm>
              <a:off x="5322" y="7959"/>
              <a:ext cx="1338" cy="7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Student </a:t>
              </a:r>
              <a:r>
                <a:rPr kumimoji="0" lang="da-DK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activity</a:t>
              </a:r>
              <a:endParaRPr kumimoji="0" lang="da-DK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27" name="Text Box 7"/>
            <p:cNvSpPr txBox="1">
              <a:spLocks noChangeArrowheads="1"/>
            </p:cNvSpPr>
            <p:nvPr/>
          </p:nvSpPr>
          <p:spPr bwMode="auto">
            <a:xfrm>
              <a:off x="2982" y="11580"/>
              <a:ext cx="1623" cy="10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Exam</a:t>
              </a:r>
              <a:endParaRPr kumimoji="0" lang="da-DK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Assessment</a:t>
              </a:r>
              <a:endParaRPr kumimoji="0" lang="da-DK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cxnSp>
        <p:nvCxnSpPr>
          <p:cNvPr id="30728" name="AutoShape 8"/>
          <p:cNvCxnSpPr>
            <a:cxnSpLocks noChangeShapeType="1"/>
          </p:cNvCxnSpPr>
          <p:nvPr/>
        </p:nvCxnSpPr>
        <p:spPr bwMode="auto">
          <a:xfrm>
            <a:off x="1132831" y="3137241"/>
            <a:ext cx="453255" cy="78599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0729" name="AutoShape 9"/>
          <p:cNvCxnSpPr>
            <a:cxnSpLocks noChangeShapeType="1"/>
          </p:cNvCxnSpPr>
          <p:nvPr/>
        </p:nvCxnSpPr>
        <p:spPr bwMode="auto">
          <a:xfrm flipH="1" flipV="1">
            <a:off x="1586085" y="4002833"/>
            <a:ext cx="483472" cy="7561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0730" name="AutoShape 10"/>
          <p:cNvCxnSpPr>
            <a:cxnSpLocks noChangeShapeType="1"/>
          </p:cNvCxnSpPr>
          <p:nvPr/>
        </p:nvCxnSpPr>
        <p:spPr bwMode="auto">
          <a:xfrm flipV="1">
            <a:off x="2724259" y="3137241"/>
            <a:ext cx="876293" cy="162174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2195736" y="2420888"/>
            <a:ext cx="443183" cy="453690"/>
          </a:xfrm>
          <a:prstGeom prst="smileyFace">
            <a:avLst>
              <a:gd name="adj" fmla="val -46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1" name="AutoShape 18"/>
          <p:cNvSpPr>
            <a:spLocks noChangeArrowheads="1"/>
          </p:cNvSpPr>
          <p:nvPr/>
        </p:nvSpPr>
        <p:spPr bwMode="auto">
          <a:xfrm>
            <a:off x="6372200" y="2420888"/>
            <a:ext cx="504056" cy="432048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grpSp>
        <p:nvGrpSpPr>
          <p:cNvPr id="22" name="Group 3"/>
          <p:cNvGrpSpPr>
            <a:grpSpLocks/>
          </p:cNvGrpSpPr>
          <p:nvPr/>
        </p:nvGrpSpPr>
        <p:grpSpPr bwMode="auto">
          <a:xfrm>
            <a:off x="4716016" y="2492896"/>
            <a:ext cx="3960440" cy="3068377"/>
            <a:chOff x="762" y="7959"/>
            <a:chExt cx="5898" cy="4626"/>
          </a:xfrm>
        </p:grpSpPr>
        <p:sp>
          <p:nvSpPr>
            <p:cNvPr id="23" name="AutoShape 4"/>
            <p:cNvSpPr>
              <a:spLocks noChangeArrowheads="1"/>
            </p:cNvSpPr>
            <p:nvPr/>
          </p:nvSpPr>
          <p:spPr bwMode="auto">
            <a:xfrm rot="10800000">
              <a:off x="2190" y="8715"/>
              <a:ext cx="3045" cy="2790"/>
            </a:xfrm>
            <a:prstGeom prst="triangle">
              <a:avLst>
                <a:gd name="adj" fmla="val 5001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4" name="Text Box 5"/>
            <p:cNvSpPr txBox="1">
              <a:spLocks noChangeArrowheads="1"/>
            </p:cNvSpPr>
            <p:nvPr/>
          </p:nvSpPr>
          <p:spPr bwMode="auto">
            <a:xfrm>
              <a:off x="762" y="7959"/>
              <a:ext cx="1338" cy="7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Teachers</a:t>
              </a:r>
              <a:r>
                <a:rPr kumimoji="0" lang="da-DK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intention</a:t>
              </a:r>
              <a:endParaRPr kumimoji="0" lang="da-DK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Text Box 6"/>
            <p:cNvSpPr txBox="1">
              <a:spLocks noChangeArrowheads="1"/>
            </p:cNvSpPr>
            <p:nvPr/>
          </p:nvSpPr>
          <p:spPr bwMode="auto">
            <a:xfrm>
              <a:off x="5322" y="7959"/>
              <a:ext cx="1338" cy="7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Student </a:t>
              </a:r>
              <a:r>
                <a:rPr kumimoji="0" lang="da-DK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activity</a:t>
              </a:r>
              <a:endParaRPr kumimoji="0" lang="da-DK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Text Box 7"/>
            <p:cNvSpPr txBox="1">
              <a:spLocks noChangeArrowheads="1"/>
            </p:cNvSpPr>
            <p:nvPr/>
          </p:nvSpPr>
          <p:spPr bwMode="auto">
            <a:xfrm>
              <a:off x="2982" y="11580"/>
              <a:ext cx="1623" cy="10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Exam</a:t>
              </a:r>
              <a:endParaRPr kumimoji="0" lang="da-DK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Assessment</a:t>
              </a:r>
              <a:endParaRPr kumimoji="0" lang="da-DK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cxnSp>
        <p:nvCxnSpPr>
          <p:cNvPr id="27" name="AutoShape 8"/>
          <p:cNvCxnSpPr>
            <a:cxnSpLocks noChangeShapeType="1"/>
          </p:cNvCxnSpPr>
          <p:nvPr/>
        </p:nvCxnSpPr>
        <p:spPr bwMode="auto">
          <a:xfrm>
            <a:off x="5381303" y="3133634"/>
            <a:ext cx="990897" cy="166351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9" name="AutoShape 10"/>
          <p:cNvCxnSpPr>
            <a:cxnSpLocks noChangeShapeType="1"/>
          </p:cNvCxnSpPr>
          <p:nvPr/>
        </p:nvCxnSpPr>
        <p:spPr bwMode="auto">
          <a:xfrm flipV="1">
            <a:off x="6972731" y="3133634"/>
            <a:ext cx="876293" cy="162174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1907704" y="3140968"/>
            <a:ext cx="936104" cy="24622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Unaligned</a:t>
            </a:r>
            <a:endParaRPr kumimoji="0" lang="da-DK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6444208" y="3140968"/>
            <a:ext cx="720080" cy="24622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da-DK" sz="1600" dirty="0" err="1">
                <a:latin typeface="Calibri" pitchFamily="34" charset="0"/>
              </a:rPr>
              <a:t>Al</a:t>
            </a:r>
            <a:r>
              <a:rPr kumimoji="0" lang="da-DK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igned</a:t>
            </a:r>
            <a:endParaRPr kumimoji="0" lang="da-DK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352214"/>
              </p:ext>
            </p:extLst>
          </p:nvPr>
        </p:nvGraphicFramePr>
        <p:xfrm>
          <a:off x="183355" y="1144315"/>
          <a:ext cx="8777287" cy="4469715"/>
        </p:xfrm>
        <a:graphic>
          <a:graphicData uri="http://schemas.openxmlformats.org/drawingml/2006/table">
            <a:tbl>
              <a:tblPr bandRow="1">
                <a:tableStyleId>{16D9F66E-5EB9-4882-86FB-DCBF35E3C3E4}</a:tableStyleId>
              </a:tblPr>
              <a:tblGrid>
                <a:gridCol w="4205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Deep</a:t>
                      </a:r>
                      <a:endParaRPr lang="da-DK" sz="120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2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Surface</a:t>
                      </a:r>
                      <a:endParaRPr lang="da-DK" sz="120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922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Focus is on “what is signified” 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Focus is on the “signs” (or on the learning as a signifier of something else)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922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Relates previous knowledge to new knowledge 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Focus on unrelated parts of the task 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922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Relates knowledge from different courses 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 for assessment is </a:t>
                      </a: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simply memorized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922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Relates theoretical ideas to everyday experience 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Facts and concepts are associated unreflectively 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922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Relates and distinguishes evidence and argument 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Principles are not distinguished from examples 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922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Organises and structures content into coherent whole 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is treated as an external imposition 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5626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Emphasis is internal, from within the student 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Emphasis is external, from demands of assessment 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8466" name="Titel 1"/>
          <p:cNvSpPr txBox="1">
            <a:spLocks/>
          </p:cNvSpPr>
          <p:nvPr/>
        </p:nvSpPr>
        <p:spPr bwMode="auto">
          <a:xfrm>
            <a:off x="457199" y="188640"/>
            <a:ext cx="8229600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2800" dirty="0" err="1"/>
              <a:t>Examples</a:t>
            </a:r>
            <a:r>
              <a:rPr lang="da-DK" sz="2800" dirty="0"/>
              <a:t> of ”Deep and </a:t>
            </a:r>
            <a:r>
              <a:rPr lang="en-AU" sz="2800" dirty="0"/>
              <a:t>Surface</a:t>
            </a:r>
            <a:r>
              <a:rPr lang="da-DK" sz="2800" dirty="0"/>
              <a:t> approach”</a:t>
            </a:r>
          </a:p>
        </p:txBody>
      </p:sp>
    </p:spTree>
    <p:extLst>
      <p:ext uri="{BB962C8B-B14F-4D97-AF65-F5344CB8AC3E}">
        <p14:creationId xmlns:p14="http://schemas.microsoft.com/office/powerpoint/2010/main" val="1949196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Learning </a:t>
            </a:r>
            <a:r>
              <a:rPr lang="da-DK" dirty="0" err="1"/>
              <a:t>happens</a:t>
            </a:r>
            <a:r>
              <a:rPr lang="da-DK" dirty="0"/>
              <a:t> </a:t>
            </a:r>
            <a:r>
              <a:rPr lang="da-DK" dirty="0" err="1"/>
              <a:t>when</a:t>
            </a:r>
            <a:r>
              <a:rPr lang="da-DK" dirty="0"/>
              <a:t> …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da-DK" sz="2000" dirty="0" err="1">
                <a:solidFill>
                  <a:srgbClr val="FF0000"/>
                </a:solidFill>
              </a:rPr>
              <a:t>When</a:t>
            </a:r>
            <a:r>
              <a:rPr lang="da-DK" sz="2000" dirty="0">
                <a:solidFill>
                  <a:srgbClr val="FF0000"/>
                </a:solidFill>
              </a:rPr>
              <a:t> it is clear to the students </a:t>
            </a:r>
            <a:r>
              <a:rPr lang="da-DK" sz="2000" dirty="0" err="1">
                <a:solidFill>
                  <a:srgbClr val="FF0000"/>
                </a:solidFill>
              </a:rPr>
              <a:t>what</a:t>
            </a:r>
            <a:r>
              <a:rPr lang="da-DK" sz="2000" dirty="0">
                <a:solidFill>
                  <a:srgbClr val="FF0000"/>
                </a:solidFill>
              </a:rPr>
              <a:t> is </a:t>
            </a:r>
            <a:r>
              <a:rPr lang="da-DK" sz="2000" dirty="0" err="1">
                <a:solidFill>
                  <a:srgbClr val="FF0000"/>
                </a:solidFill>
              </a:rPr>
              <a:t>expected</a:t>
            </a:r>
            <a:r>
              <a:rPr lang="da-DK" sz="2000" dirty="0"/>
              <a:t>, </a:t>
            </a:r>
            <a:r>
              <a:rPr lang="da-DK" sz="2000" dirty="0" err="1"/>
              <a:t>what</a:t>
            </a:r>
            <a:r>
              <a:rPr lang="da-DK" sz="2000" dirty="0"/>
              <a:t> the </a:t>
            </a:r>
            <a:r>
              <a:rPr lang="da-DK" sz="2000" dirty="0" err="1"/>
              <a:t>goal</a:t>
            </a:r>
            <a:r>
              <a:rPr lang="da-DK" sz="2000" dirty="0"/>
              <a:t> is, </a:t>
            </a:r>
            <a:r>
              <a:rPr lang="da-DK" sz="2000" dirty="0" err="1"/>
              <a:t>when</a:t>
            </a:r>
            <a:r>
              <a:rPr lang="da-DK" sz="2000" dirty="0"/>
              <a:t> </a:t>
            </a:r>
            <a:r>
              <a:rPr lang="da-DK" sz="2000" dirty="0" err="1"/>
              <a:t>they</a:t>
            </a:r>
            <a:r>
              <a:rPr lang="da-DK" sz="2000" dirty="0"/>
              <a:t> </a:t>
            </a:r>
            <a:r>
              <a:rPr lang="da-DK" sz="2000" dirty="0" err="1"/>
              <a:t>can</a:t>
            </a:r>
            <a:r>
              <a:rPr lang="da-DK" sz="2000" dirty="0"/>
              <a:t> </a:t>
            </a:r>
            <a:r>
              <a:rPr lang="da-DK" sz="2000" dirty="0" err="1"/>
              <a:t>see</a:t>
            </a:r>
            <a:r>
              <a:rPr lang="da-DK" sz="2000" dirty="0"/>
              <a:t> ”</a:t>
            </a:r>
            <a:r>
              <a:rPr lang="da-DK" sz="2000" dirty="0" err="1"/>
              <a:t>meaning</a:t>
            </a:r>
            <a:r>
              <a:rPr lang="da-DK" sz="2000" dirty="0"/>
              <a:t>” of </a:t>
            </a:r>
            <a:r>
              <a:rPr lang="da-DK" sz="2000" dirty="0" err="1"/>
              <a:t>going</a:t>
            </a:r>
            <a:r>
              <a:rPr lang="da-DK" sz="2000" dirty="0"/>
              <a:t> </a:t>
            </a:r>
            <a:r>
              <a:rPr lang="da-DK" sz="2000" dirty="0" err="1"/>
              <a:t>there</a:t>
            </a:r>
            <a:endParaRPr lang="da-DK" sz="20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FF0000"/>
                </a:solidFill>
              </a:rPr>
              <a:t>When the student feels a need to get there. </a:t>
            </a:r>
            <a:r>
              <a:rPr lang="en-US" sz="2000" dirty="0"/>
              <a:t>Good teaching is to convey the need, where it is not clear or missing. Motivation is a product of good teaching and not a prerequisite.</a:t>
            </a:r>
            <a:endParaRPr lang="da-DK" sz="20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FF0000"/>
                </a:solidFill>
              </a:rPr>
              <a:t>When students feel comfortable in the relation to focus on the goal. </a:t>
            </a:r>
            <a:r>
              <a:rPr lang="en-US" sz="2000" dirty="0"/>
              <a:t>If you try to generate pressure for them to learn using not well thought examination and assessment methods, it can have the opposite effect. Then it becomes a question of passing the test rather than about understanding.</a:t>
            </a:r>
            <a:endParaRPr lang="da-DK" sz="20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FF0000"/>
                </a:solidFill>
              </a:rPr>
              <a:t>Students work with others and interact with both fellow students and teachers.</a:t>
            </a:r>
            <a:r>
              <a:rPr lang="en-US" sz="2000" dirty="0"/>
              <a:t> Good dialogue evokes the activities / processes that shape and develop deep learning</a:t>
            </a:r>
            <a:endParaRPr lang="da-DK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da-DK" dirty="0"/>
              <a:t>7-point </a:t>
            </a:r>
            <a:r>
              <a:rPr lang="da-DK" dirty="0" err="1"/>
              <a:t>grading</a:t>
            </a:r>
            <a:r>
              <a:rPr lang="da-DK" dirty="0"/>
              <a:t> </a:t>
            </a:r>
            <a:r>
              <a:rPr lang="da-DK" dirty="0" err="1"/>
              <a:t>scale</a:t>
            </a:r>
            <a:endParaRPr lang="da-DK" dirty="0"/>
          </a:p>
        </p:txBody>
      </p:sp>
      <p:grpSp>
        <p:nvGrpSpPr>
          <p:cNvPr id="2" name="Group 80"/>
          <p:cNvGrpSpPr>
            <a:grpSpLocks/>
          </p:cNvGrpSpPr>
          <p:nvPr/>
        </p:nvGrpSpPr>
        <p:grpSpPr bwMode="auto">
          <a:xfrm>
            <a:off x="755651" y="1124744"/>
            <a:ext cx="7854950" cy="4608512"/>
            <a:chOff x="-3" y="419"/>
            <a:chExt cx="3367" cy="5258"/>
          </a:xfrm>
        </p:grpSpPr>
        <p:grpSp>
          <p:nvGrpSpPr>
            <p:cNvPr id="3" name="Group 81"/>
            <p:cNvGrpSpPr>
              <a:grpSpLocks/>
            </p:cNvGrpSpPr>
            <p:nvPr/>
          </p:nvGrpSpPr>
          <p:grpSpPr bwMode="auto">
            <a:xfrm>
              <a:off x="0" y="422"/>
              <a:ext cx="3361" cy="5252"/>
              <a:chOff x="0" y="422"/>
              <a:chExt cx="3361" cy="5252"/>
            </a:xfrm>
          </p:grpSpPr>
          <p:grpSp>
            <p:nvGrpSpPr>
              <p:cNvPr id="4" name="Group 82"/>
              <p:cNvGrpSpPr>
                <a:grpSpLocks/>
              </p:cNvGrpSpPr>
              <p:nvPr/>
            </p:nvGrpSpPr>
            <p:grpSpPr bwMode="auto">
              <a:xfrm>
                <a:off x="0" y="422"/>
                <a:ext cx="296" cy="824"/>
                <a:chOff x="0" y="422"/>
                <a:chExt cx="296" cy="824"/>
              </a:xfrm>
            </p:grpSpPr>
            <p:sp>
              <p:nvSpPr>
                <p:cNvPr id="11347" name="Rectangle 83"/>
                <p:cNvSpPr>
                  <a:spLocks noChangeArrowheads="1"/>
                </p:cNvSpPr>
                <p:nvPr/>
              </p:nvSpPr>
              <p:spPr bwMode="auto">
                <a:xfrm>
                  <a:off x="28" y="422"/>
                  <a:ext cx="240" cy="8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/>
                  <a:r>
                    <a:rPr lang="da-DK" sz="1400">
                      <a:latin typeface="Garamond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da-DK" sz="1400">
                    <a:latin typeface="Garamond" pitchFamily="18" charset="0"/>
                  </a:endParaRPr>
                </a:p>
              </p:txBody>
            </p:sp>
            <p:sp>
              <p:nvSpPr>
                <p:cNvPr id="11348" name="Rectangle 84"/>
                <p:cNvSpPr>
                  <a:spLocks noChangeArrowheads="1"/>
                </p:cNvSpPr>
                <p:nvPr/>
              </p:nvSpPr>
              <p:spPr bwMode="auto">
                <a:xfrm>
                  <a:off x="0" y="422"/>
                  <a:ext cx="296" cy="82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a-DK"/>
                </a:p>
              </p:txBody>
            </p:sp>
          </p:grpSp>
          <p:grpSp>
            <p:nvGrpSpPr>
              <p:cNvPr id="5" name="Group 85"/>
              <p:cNvGrpSpPr>
                <a:grpSpLocks/>
              </p:cNvGrpSpPr>
              <p:nvPr/>
            </p:nvGrpSpPr>
            <p:grpSpPr bwMode="auto">
              <a:xfrm>
                <a:off x="296" y="422"/>
                <a:ext cx="2567" cy="824"/>
                <a:chOff x="296" y="422"/>
                <a:chExt cx="2567" cy="824"/>
              </a:xfrm>
            </p:grpSpPr>
            <p:sp>
              <p:nvSpPr>
                <p:cNvPr id="11350" name="Rectangle 86"/>
                <p:cNvSpPr>
                  <a:spLocks noChangeArrowheads="1"/>
                </p:cNvSpPr>
                <p:nvPr/>
              </p:nvSpPr>
              <p:spPr bwMode="auto">
                <a:xfrm>
                  <a:off x="324" y="422"/>
                  <a:ext cx="2511" cy="8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/>
                  <a:endParaRPr lang="da-DK" sz="1400">
                    <a:latin typeface="Garamond" pitchFamily="18" charset="0"/>
                  </a:endParaRPr>
                </a:p>
              </p:txBody>
            </p:sp>
            <p:sp>
              <p:nvSpPr>
                <p:cNvPr id="11351" name="Rectangle 87"/>
                <p:cNvSpPr>
                  <a:spLocks noChangeArrowheads="1"/>
                </p:cNvSpPr>
                <p:nvPr/>
              </p:nvSpPr>
              <p:spPr bwMode="auto">
                <a:xfrm>
                  <a:off x="296" y="422"/>
                  <a:ext cx="2567" cy="82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a-DK"/>
                </a:p>
              </p:txBody>
            </p:sp>
          </p:grpSp>
          <p:grpSp>
            <p:nvGrpSpPr>
              <p:cNvPr id="6" name="Group 88"/>
              <p:cNvGrpSpPr>
                <a:grpSpLocks/>
              </p:cNvGrpSpPr>
              <p:nvPr/>
            </p:nvGrpSpPr>
            <p:grpSpPr bwMode="auto">
              <a:xfrm>
                <a:off x="2863" y="422"/>
                <a:ext cx="498" cy="824"/>
                <a:chOff x="2863" y="422"/>
                <a:chExt cx="498" cy="824"/>
              </a:xfrm>
            </p:grpSpPr>
            <p:sp>
              <p:nvSpPr>
                <p:cNvPr id="11353" name="Rectangle 89"/>
                <p:cNvSpPr>
                  <a:spLocks noChangeArrowheads="1"/>
                </p:cNvSpPr>
                <p:nvPr/>
              </p:nvSpPr>
              <p:spPr bwMode="auto">
                <a:xfrm>
                  <a:off x="2891" y="422"/>
                  <a:ext cx="442" cy="8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/>
                  <a:r>
                    <a:rPr lang="da-DK" sz="1400" dirty="0">
                      <a:cs typeface="Times New Roman" pitchFamily="18" charset="0"/>
                    </a:rPr>
                    <a:t>ECTS-</a:t>
                  </a:r>
                  <a:r>
                    <a:rPr lang="da-DK" sz="1400" dirty="0" err="1">
                      <a:cs typeface="Times New Roman" pitchFamily="18" charset="0"/>
                    </a:rPr>
                    <a:t>scale</a:t>
                  </a:r>
                  <a:endParaRPr lang="da-DK" sz="1400" dirty="0">
                    <a:latin typeface="Garamond" pitchFamily="18" charset="0"/>
                  </a:endParaRPr>
                </a:p>
              </p:txBody>
            </p:sp>
            <p:sp>
              <p:nvSpPr>
                <p:cNvPr id="11354" name="Rectangle 90"/>
                <p:cNvSpPr>
                  <a:spLocks noChangeArrowheads="1"/>
                </p:cNvSpPr>
                <p:nvPr/>
              </p:nvSpPr>
              <p:spPr bwMode="auto">
                <a:xfrm>
                  <a:off x="2863" y="422"/>
                  <a:ext cx="498" cy="82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a-DK"/>
                </a:p>
              </p:txBody>
            </p:sp>
          </p:grpSp>
          <p:grpSp>
            <p:nvGrpSpPr>
              <p:cNvPr id="7" name="Group 91"/>
              <p:cNvGrpSpPr>
                <a:grpSpLocks/>
              </p:cNvGrpSpPr>
              <p:nvPr/>
            </p:nvGrpSpPr>
            <p:grpSpPr bwMode="auto">
              <a:xfrm>
                <a:off x="0" y="1246"/>
                <a:ext cx="296" cy="690"/>
                <a:chOff x="0" y="1246"/>
                <a:chExt cx="296" cy="690"/>
              </a:xfrm>
            </p:grpSpPr>
            <p:sp>
              <p:nvSpPr>
                <p:cNvPr id="11356" name="Rectangle 92"/>
                <p:cNvSpPr>
                  <a:spLocks noChangeArrowheads="1"/>
                </p:cNvSpPr>
                <p:nvPr/>
              </p:nvSpPr>
              <p:spPr bwMode="auto">
                <a:xfrm>
                  <a:off x="28" y="1246"/>
                  <a:ext cx="240" cy="6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 eaLnBrk="0" hangingPunct="0"/>
                  <a:r>
                    <a:rPr lang="da-DK" sz="1400">
                      <a:cs typeface="Times New Roman" pitchFamily="18" charset="0"/>
                    </a:rPr>
                    <a:t>12</a:t>
                  </a:r>
                  <a:endParaRPr lang="da-DK" sz="1400">
                    <a:latin typeface="Garamond" pitchFamily="18" charset="0"/>
                    <a:cs typeface="Times New Roman" pitchFamily="18" charset="0"/>
                  </a:endParaRPr>
                </a:p>
                <a:p>
                  <a:pPr algn="r" eaLnBrk="0" hangingPunct="0"/>
                  <a:endParaRPr lang="da-DK" sz="1400">
                    <a:latin typeface="Garamond" pitchFamily="18" charset="0"/>
                  </a:endParaRPr>
                </a:p>
              </p:txBody>
            </p:sp>
            <p:sp>
              <p:nvSpPr>
                <p:cNvPr id="11357" name="Rectangle 93"/>
                <p:cNvSpPr>
                  <a:spLocks noChangeArrowheads="1"/>
                </p:cNvSpPr>
                <p:nvPr/>
              </p:nvSpPr>
              <p:spPr bwMode="auto">
                <a:xfrm>
                  <a:off x="0" y="1246"/>
                  <a:ext cx="296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a-DK"/>
                </a:p>
              </p:txBody>
            </p:sp>
          </p:grpSp>
          <p:grpSp>
            <p:nvGrpSpPr>
              <p:cNvPr id="8" name="Group 94"/>
              <p:cNvGrpSpPr>
                <a:grpSpLocks/>
              </p:cNvGrpSpPr>
              <p:nvPr/>
            </p:nvGrpSpPr>
            <p:grpSpPr bwMode="auto">
              <a:xfrm>
                <a:off x="296" y="1246"/>
                <a:ext cx="2567" cy="690"/>
                <a:chOff x="296" y="1246"/>
                <a:chExt cx="2567" cy="690"/>
              </a:xfrm>
            </p:grpSpPr>
            <p:sp>
              <p:nvSpPr>
                <p:cNvPr id="11359" name="Rectangle 95"/>
                <p:cNvSpPr>
                  <a:spLocks noChangeArrowheads="1"/>
                </p:cNvSpPr>
                <p:nvPr/>
              </p:nvSpPr>
              <p:spPr bwMode="auto">
                <a:xfrm>
                  <a:off x="324" y="1246"/>
                  <a:ext cx="2511" cy="6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/>
                  <a:r>
                    <a:rPr lang="en-US" sz="1400" dirty="0">
                      <a:cs typeface="Times New Roman" pitchFamily="18" charset="0"/>
                    </a:rPr>
                    <a:t>For an excellent performance displaying a high level of command of all aspects of the relevant material, with no or only a few minor weaknesses.</a:t>
                  </a:r>
                  <a:endParaRPr lang="da-DK" sz="1400" dirty="0">
                    <a:latin typeface="Garamond" pitchFamily="18" charset="0"/>
                  </a:endParaRPr>
                </a:p>
              </p:txBody>
            </p:sp>
            <p:sp>
              <p:nvSpPr>
                <p:cNvPr id="11360" name="Rectangle 96"/>
                <p:cNvSpPr>
                  <a:spLocks noChangeArrowheads="1"/>
                </p:cNvSpPr>
                <p:nvPr/>
              </p:nvSpPr>
              <p:spPr bwMode="auto">
                <a:xfrm>
                  <a:off x="296" y="1246"/>
                  <a:ext cx="2567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a-DK"/>
                </a:p>
              </p:txBody>
            </p:sp>
          </p:grpSp>
          <p:grpSp>
            <p:nvGrpSpPr>
              <p:cNvPr id="9" name="Group 97"/>
              <p:cNvGrpSpPr>
                <a:grpSpLocks/>
              </p:cNvGrpSpPr>
              <p:nvPr/>
            </p:nvGrpSpPr>
            <p:grpSpPr bwMode="auto">
              <a:xfrm>
                <a:off x="2863" y="1246"/>
                <a:ext cx="498" cy="690"/>
                <a:chOff x="2863" y="1246"/>
                <a:chExt cx="498" cy="690"/>
              </a:xfrm>
            </p:grpSpPr>
            <p:sp>
              <p:nvSpPr>
                <p:cNvPr id="11362" name="Rectangle 98"/>
                <p:cNvSpPr>
                  <a:spLocks noChangeArrowheads="1"/>
                </p:cNvSpPr>
                <p:nvPr/>
              </p:nvSpPr>
              <p:spPr bwMode="auto">
                <a:xfrm>
                  <a:off x="2891" y="1246"/>
                  <a:ext cx="442" cy="6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bIns="0"/>
                <a:lstStyle/>
                <a:p>
                  <a:pPr algn="ctr" eaLnBrk="0" hangingPunct="0"/>
                  <a:r>
                    <a:rPr lang="da-DK" sz="1400"/>
                    <a:t>A</a:t>
                  </a:r>
                </a:p>
                <a:p>
                  <a:pPr algn="ctr" eaLnBrk="0" hangingPunct="0"/>
                  <a:endParaRPr lang="da-DK" sz="1400">
                    <a:latin typeface="Garamond" pitchFamily="18" charset="0"/>
                  </a:endParaRPr>
                </a:p>
              </p:txBody>
            </p:sp>
            <p:sp>
              <p:nvSpPr>
                <p:cNvPr id="11363" name="Rectangle 99"/>
                <p:cNvSpPr>
                  <a:spLocks noChangeArrowheads="1"/>
                </p:cNvSpPr>
                <p:nvPr/>
              </p:nvSpPr>
              <p:spPr bwMode="auto">
                <a:xfrm>
                  <a:off x="2863" y="1246"/>
                  <a:ext cx="498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a-DK"/>
                </a:p>
              </p:txBody>
            </p:sp>
          </p:grpSp>
          <p:grpSp>
            <p:nvGrpSpPr>
              <p:cNvPr id="10" name="Group 100"/>
              <p:cNvGrpSpPr>
                <a:grpSpLocks/>
              </p:cNvGrpSpPr>
              <p:nvPr/>
            </p:nvGrpSpPr>
            <p:grpSpPr bwMode="auto">
              <a:xfrm>
                <a:off x="0" y="1936"/>
                <a:ext cx="296" cy="690"/>
                <a:chOff x="0" y="1936"/>
                <a:chExt cx="296" cy="690"/>
              </a:xfrm>
            </p:grpSpPr>
            <p:sp>
              <p:nvSpPr>
                <p:cNvPr id="11365" name="Rectangle 101"/>
                <p:cNvSpPr>
                  <a:spLocks noChangeArrowheads="1"/>
                </p:cNvSpPr>
                <p:nvPr/>
              </p:nvSpPr>
              <p:spPr bwMode="auto">
                <a:xfrm>
                  <a:off x="28" y="1936"/>
                  <a:ext cx="240" cy="6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 eaLnBrk="0" hangingPunct="0"/>
                  <a:r>
                    <a:rPr lang="da-DK" sz="1400">
                      <a:cs typeface="Times New Roman" pitchFamily="18" charset="0"/>
                    </a:rPr>
                    <a:t>10</a:t>
                  </a:r>
                  <a:endParaRPr lang="da-DK" sz="1400">
                    <a:latin typeface="Garamond" pitchFamily="18" charset="0"/>
                    <a:cs typeface="Times New Roman" pitchFamily="18" charset="0"/>
                  </a:endParaRPr>
                </a:p>
                <a:p>
                  <a:pPr algn="r" eaLnBrk="0" hangingPunct="0"/>
                  <a:endParaRPr lang="da-DK" sz="1400">
                    <a:latin typeface="Garamond" pitchFamily="18" charset="0"/>
                  </a:endParaRPr>
                </a:p>
              </p:txBody>
            </p:sp>
            <p:sp>
              <p:nvSpPr>
                <p:cNvPr id="11366" name="Rectangle 102"/>
                <p:cNvSpPr>
                  <a:spLocks noChangeArrowheads="1"/>
                </p:cNvSpPr>
                <p:nvPr/>
              </p:nvSpPr>
              <p:spPr bwMode="auto">
                <a:xfrm>
                  <a:off x="0" y="1936"/>
                  <a:ext cx="296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a-DK"/>
                </a:p>
              </p:txBody>
            </p:sp>
          </p:grpSp>
          <p:grpSp>
            <p:nvGrpSpPr>
              <p:cNvPr id="11" name="Group 103"/>
              <p:cNvGrpSpPr>
                <a:grpSpLocks/>
              </p:cNvGrpSpPr>
              <p:nvPr/>
            </p:nvGrpSpPr>
            <p:grpSpPr bwMode="auto">
              <a:xfrm>
                <a:off x="296" y="1936"/>
                <a:ext cx="2567" cy="690"/>
                <a:chOff x="296" y="1936"/>
                <a:chExt cx="2567" cy="690"/>
              </a:xfrm>
            </p:grpSpPr>
            <p:sp>
              <p:nvSpPr>
                <p:cNvPr id="11368" name="Rectangle 104"/>
                <p:cNvSpPr>
                  <a:spLocks noChangeArrowheads="1"/>
                </p:cNvSpPr>
                <p:nvPr/>
              </p:nvSpPr>
              <p:spPr bwMode="auto">
                <a:xfrm>
                  <a:off x="324" y="1936"/>
                  <a:ext cx="2511" cy="6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1400" dirty="0"/>
                    <a:t>For a very good performance displaying  high level of command of most aspects of the relevant material, with only minor weaknesses.</a:t>
                  </a:r>
                  <a:endParaRPr lang="da-DK" sz="1400" dirty="0">
                    <a:latin typeface="Garamond" pitchFamily="18" charset="0"/>
                  </a:endParaRPr>
                </a:p>
              </p:txBody>
            </p:sp>
            <p:sp>
              <p:nvSpPr>
                <p:cNvPr id="11369" name="Rectangle 105"/>
                <p:cNvSpPr>
                  <a:spLocks noChangeArrowheads="1"/>
                </p:cNvSpPr>
                <p:nvPr/>
              </p:nvSpPr>
              <p:spPr bwMode="auto">
                <a:xfrm>
                  <a:off x="296" y="1936"/>
                  <a:ext cx="2567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a-DK"/>
                </a:p>
              </p:txBody>
            </p:sp>
          </p:grpSp>
          <p:grpSp>
            <p:nvGrpSpPr>
              <p:cNvPr id="12" name="Group 106"/>
              <p:cNvGrpSpPr>
                <a:grpSpLocks/>
              </p:cNvGrpSpPr>
              <p:nvPr/>
            </p:nvGrpSpPr>
            <p:grpSpPr bwMode="auto">
              <a:xfrm>
                <a:off x="2863" y="1936"/>
                <a:ext cx="498" cy="690"/>
                <a:chOff x="2863" y="1936"/>
                <a:chExt cx="498" cy="690"/>
              </a:xfrm>
            </p:grpSpPr>
            <p:sp>
              <p:nvSpPr>
                <p:cNvPr id="11371" name="Rectangle 107"/>
                <p:cNvSpPr>
                  <a:spLocks noChangeArrowheads="1"/>
                </p:cNvSpPr>
                <p:nvPr/>
              </p:nvSpPr>
              <p:spPr bwMode="auto">
                <a:xfrm>
                  <a:off x="2891" y="1936"/>
                  <a:ext cx="442" cy="6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/>
                  <a:r>
                    <a:rPr lang="da-DK" sz="1400">
                      <a:cs typeface="Times New Roman" pitchFamily="18" charset="0"/>
                    </a:rPr>
                    <a:t>B</a:t>
                  </a:r>
                  <a:endParaRPr lang="da-DK" sz="14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da-DK" sz="1400">
                    <a:latin typeface="Garamond" pitchFamily="18" charset="0"/>
                  </a:endParaRPr>
                </a:p>
              </p:txBody>
            </p:sp>
            <p:sp>
              <p:nvSpPr>
                <p:cNvPr id="11372" name="Rectangle 108"/>
                <p:cNvSpPr>
                  <a:spLocks noChangeArrowheads="1"/>
                </p:cNvSpPr>
                <p:nvPr/>
              </p:nvSpPr>
              <p:spPr bwMode="auto">
                <a:xfrm>
                  <a:off x="2863" y="1936"/>
                  <a:ext cx="498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a-DK"/>
                </a:p>
              </p:txBody>
            </p:sp>
          </p:grpSp>
          <p:grpSp>
            <p:nvGrpSpPr>
              <p:cNvPr id="13" name="Group 109"/>
              <p:cNvGrpSpPr>
                <a:grpSpLocks/>
              </p:cNvGrpSpPr>
              <p:nvPr/>
            </p:nvGrpSpPr>
            <p:grpSpPr bwMode="auto">
              <a:xfrm>
                <a:off x="0" y="2626"/>
                <a:ext cx="296" cy="556"/>
                <a:chOff x="0" y="2626"/>
                <a:chExt cx="296" cy="556"/>
              </a:xfrm>
            </p:grpSpPr>
            <p:sp>
              <p:nvSpPr>
                <p:cNvPr id="11374" name="Rectangle 110"/>
                <p:cNvSpPr>
                  <a:spLocks noChangeArrowheads="1"/>
                </p:cNvSpPr>
                <p:nvPr/>
              </p:nvSpPr>
              <p:spPr bwMode="auto">
                <a:xfrm>
                  <a:off x="28" y="2626"/>
                  <a:ext cx="240" cy="5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 eaLnBrk="0" hangingPunct="0"/>
                  <a:r>
                    <a:rPr lang="da-DK" sz="1400">
                      <a:cs typeface="Times New Roman" pitchFamily="18" charset="0"/>
                    </a:rPr>
                    <a:t>7</a:t>
                  </a:r>
                  <a:endParaRPr lang="da-DK" sz="1400">
                    <a:latin typeface="Garamond" pitchFamily="18" charset="0"/>
                    <a:cs typeface="Times New Roman" pitchFamily="18" charset="0"/>
                  </a:endParaRPr>
                </a:p>
                <a:p>
                  <a:pPr algn="r" eaLnBrk="0" hangingPunct="0"/>
                  <a:endParaRPr lang="da-DK" sz="1400">
                    <a:latin typeface="Garamond" pitchFamily="18" charset="0"/>
                  </a:endParaRPr>
                </a:p>
              </p:txBody>
            </p:sp>
            <p:sp>
              <p:nvSpPr>
                <p:cNvPr id="11375" name="Rectangle 111"/>
                <p:cNvSpPr>
                  <a:spLocks noChangeArrowheads="1"/>
                </p:cNvSpPr>
                <p:nvPr/>
              </p:nvSpPr>
              <p:spPr bwMode="auto">
                <a:xfrm>
                  <a:off x="0" y="2626"/>
                  <a:ext cx="296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a-DK"/>
                </a:p>
              </p:txBody>
            </p:sp>
          </p:grpSp>
          <p:grpSp>
            <p:nvGrpSpPr>
              <p:cNvPr id="14" name="Group 112"/>
              <p:cNvGrpSpPr>
                <a:grpSpLocks/>
              </p:cNvGrpSpPr>
              <p:nvPr/>
            </p:nvGrpSpPr>
            <p:grpSpPr bwMode="auto">
              <a:xfrm>
                <a:off x="296" y="2626"/>
                <a:ext cx="2567" cy="556"/>
                <a:chOff x="296" y="2626"/>
                <a:chExt cx="2567" cy="556"/>
              </a:xfrm>
            </p:grpSpPr>
            <p:sp>
              <p:nvSpPr>
                <p:cNvPr id="11377" name="Rectangle 113"/>
                <p:cNvSpPr>
                  <a:spLocks noChangeArrowheads="1"/>
                </p:cNvSpPr>
                <p:nvPr/>
              </p:nvSpPr>
              <p:spPr bwMode="auto">
                <a:xfrm>
                  <a:off x="324" y="2626"/>
                  <a:ext cx="2511" cy="5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1400" dirty="0"/>
                    <a:t>For a good performance displaying </a:t>
                  </a:r>
                  <a:r>
                    <a:rPr lang="da-DK" sz="1400" dirty="0" err="1"/>
                    <a:t>good</a:t>
                  </a:r>
                  <a:r>
                    <a:rPr lang="da-DK" sz="1400" dirty="0"/>
                    <a:t> </a:t>
                  </a:r>
                  <a:r>
                    <a:rPr lang="da-DK" sz="1400" dirty="0" err="1"/>
                    <a:t>command</a:t>
                  </a:r>
                  <a:r>
                    <a:rPr lang="da-DK" sz="1400" dirty="0"/>
                    <a:t> of the </a:t>
                  </a:r>
                  <a:r>
                    <a:rPr lang="en-US" sz="1400" dirty="0"/>
                    <a:t>relevant material, but also some </a:t>
                  </a:r>
                  <a:r>
                    <a:rPr lang="da-DK" sz="1400" dirty="0" err="1"/>
                    <a:t>weaknesses</a:t>
                  </a:r>
                  <a:r>
                    <a:rPr lang="da-DK" sz="1400" dirty="0"/>
                    <a:t>.</a:t>
                  </a:r>
                  <a:endParaRPr lang="da-DK" sz="1400" dirty="0">
                    <a:latin typeface="Garamond" pitchFamily="18" charset="0"/>
                  </a:endParaRPr>
                </a:p>
              </p:txBody>
            </p:sp>
            <p:sp>
              <p:nvSpPr>
                <p:cNvPr id="11378" name="Rectangle 114"/>
                <p:cNvSpPr>
                  <a:spLocks noChangeArrowheads="1"/>
                </p:cNvSpPr>
                <p:nvPr/>
              </p:nvSpPr>
              <p:spPr bwMode="auto">
                <a:xfrm>
                  <a:off x="296" y="2626"/>
                  <a:ext cx="2567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a-DK"/>
                </a:p>
              </p:txBody>
            </p:sp>
          </p:grpSp>
          <p:grpSp>
            <p:nvGrpSpPr>
              <p:cNvPr id="15" name="Group 115"/>
              <p:cNvGrpSpPr>
                <a:grpSpLocks/>
              </p:cNvGrpSpPr>
              <p:nvPr/>
            </p:nvGrpSpPr>
            <p:grpSpPr bwMode="auto">
              <a:xfrm>
                <a:off x="2863" y="2626"/>
                <a:ext cx="498" cy="556"/>
                <a:chOff x="2863" y="2626"/>
                <a:chExt cx="498" cy="556"/>
              </a:xfrm>
            </p:grpSpPr>
            <p:sp>
              <p:nvSpPr>
                <p:cNvPr id="11380" name="Rectangle 116"/>
                <p:cNvSpPr>
                  <a:spLocks noChangeArrowheads="1"/>
                </p:cNvSpPr>
                <p:nvPr/>
              </p:nvSpPr>
              <p:spPr bwMode="auto">
                <a:xfrm>
                  <a:off x="2891" y="2626"/>
                  <a:ext cx="442" cy="5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/>
                  <a:r>
                    <a:rPr lang="da-DK" sz="1400">
                      <a:cs typeface="Times New Roman" pitchFamily="18" charset="0"/>
                    </a:rPr>
                    <a:t>C</a:t>
                  </a:r>
                  <a:endParaRPr lang="da-DK" sz="14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da-DK" sz="1400">
                    <a:latin typeface="Garamond" pitchFamily="18" charset="0"/>
                  </a:endParaRPr>
                </a:p>
              </p:txBody>
            </p:sp>
            <p:sp>
              <p:nvSpPr>
                <p:cNvPr id="11381" name="Rectangle 117"/>
                <p:cNvSpPr>
                  <a:spLocks noChangeArrowheads="1"/>
                </p:cNvSpPr>
                <p:nvPr/>
              </p:nvSpPr>
              <p:spPr bwMode="auto">
                <a:xfrm>
                  <a:off x="2863" y="2626"/>
                  <a:ext cx="498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a-DK"/>
                </a:p>
              </p:txBody>
            </p:sp>
          </p:grpSp>
          <p:grpSp>
            <p:nvGrpSpPr>
              <p:cNvPr id="16" name="Group 118"/>
              <p:cNvGrpSpPr>
                <a:grpSpLocks/>
              </p:cNvGrpSpPr>
              <p:nvPr/>
            </p:nvGrpSpPr>
            <p:grpSpPr bwMode="auto">
              <a:xfrm>
                <a:off x="0" y="3182"/>
                <a:ext cx="296" cy="690"/>
                <a:chOff x="0" y="3182"/>
                <a:chExt cx="296" cy="690"/>
              </a:xfrm>
            </p:grpSpPr>
            <p:sp>
              <p:nvSpPr>
                <p:cNvPr id="11383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" y="3182"/>
                  <a:ext cx="240" cy="6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 eaLnBrk="0" hangingPunct="0"/>
                  <a:r>
                    <a:rPr lang="da-DK" sz="1400">
                      <a:cs typeface="Times New Roman" pitchFamily="18" charset="0"/>
                    </a:rPr>
                    <a:t>4</a:t>
                  </a:r>
                  <a:endParaRPr lang="da-DK" sz="1400">
                    <a:latin typeface="Garamond" pitchFamily="18" charset="0"/>
                    <a:cs typeface="Times New Roman" pitchFamily="18" charset="0"/>
                  </a:endParaRPr>
                </a:p>
                <a:p>
                  <a:pPr algn="r" eaLnBrk="0" hangingPunct="0"/>
                  <a:endParaRPr lang="da-DK" sz="1400">
                    <a:latin typeface="Garamond" pitchFamily="18" charset="0"/>
                  </a:endParaRPr>
                </a:p>
              </p:txBody>
            </p:sp>
            <p:sp>
              <p:nvSpPr>
                <p:cNvPr id="11384" name="Rectangle 120"/>
                <p:cNvSpPr>
                  <a:spLocks noChangeArrowheads="1"/>
                </p:cNvSpPr>
                <p:nvPr/>
              </p:nvSpPr>
              <p:spPr bwMode="auto">
                <a:xfrm>
                  <a:off x="0" y="3182"/>
                  <a:ext cx="296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a-DK"/>
                </a:p>
              </p:txBody>
            </p:sp>
          </p:grpSp>
          <p:grpSp>
            <p:nvGrpSpPr>
              <p:cNvPr id="17" name="Group 121"/>
              <p:cNvGrpSpPr>
                <a:grpSpLocks/>
              </p:cNvGrpSpPr>
              <p:nvPr/>
            </p:nvGrpSpPr>
            <p:grpSpPr bwMode="auto">
              <a:xfrm>
                <a:off x="296" y="3182"/>
                <a:ext cx="2567" cy="690"/>
                <a:chOff x="296" y="3182"/>
                <a:chExt cx="2567" cy="690"/>
              </a:xfrm>
            </p:grpSpPr>
            <p:sp>
              <p:nvSpPr>
                <p:cNvPr id="11386" name="Rectangle 122"/>
                <p:cNvSpPr>
                  <a:spLocks noChangeArrowheads="1"/>
                </p:cNvSpPr>
                <p:nvPr/>
              </p:nvSpPr>
              <p:spPr bwMode="auto">
                <a:xfrm>
                  <a:off x="324" y="3182"/>
                  <a:ext cx="2511" cy="6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1400" dirty="0"/>
                    <a:t>For a fair performance displaying some command of the relevant material, but also some major </a:t>
                  </a:r>
                  <a:r>
                    <a:rPr lang="da-DK" sz="1400" dirty="0" err="1"/>
                    <a:t>weaknesses</a:t>
                  </a:r>
                  <a:r>
                    <a:rPr lang="da-DK" sz="1400" dirty="0"/>
                    <a:t>.</a:t>
                  </a:r>
                  <a:endParaRPr lang="da-DK" sz="1400" dirty="0">
                    <a:solidFill>
                      <a:schemeClr val="tx2"/>
                    </a:solidFill>
                    <a:latin typeface="Garamond" pitchFamily="18" charset="0"/>
                  </a:endParaRPr>
                </a:p>
              </p:txBody>
            </p:sp>
            <p:sp>
              <p:nvSpPr>
                <p:cNvPr id="11387" name="Rectangle 123"/>
                <p:cNvSpPr>
                  <a:spLocks noChangeArrowheads="1"/>
                </p:cNvSpPr>
                <p:nvPr/>
              </p:nvSpPr>
              <p:spPr bwMode="auto">
                <a:xfrm>
                  <a:off x="296" y="3182"/>
                  <a:ext cx="2567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a-DK"/>
                </a:p>
              </p:txBody>
            </p:sp>
          </p:grpSp>
          <p:grpSp>
            <p:nvGrpSpPr>
              <p:cNvPr id="18" name="Group 124"/>
              <p:cNvGrpSpPr>
                <a:grpSpLocks/>
              </p:cNvGrpSpPr>
              <p:nvPr/>
            </p:nvGrpSpPr>
            <p:grpSpPr bwMode="auto">
              <a:xfrm>
                <a:off x="2863" y="3182"/>
                <a:ext cx="498" cy="690"/>
                <a:chOff x="2863" y="3182"/>
                <a:chExt cx="498" cy="690"/>
              </a:xfrm>
            </p:grpSpPr>
            <p:sp>
              <p:nvSpPr>
                <p:cNvPr id="11389" name="Rectangle 125"/>
                <p:cNvSpPr>
                  <a:spLocks noChangeArrowheads="1"/>
                </p:cNvSpPr>
                <p:nvPr/>
              </p:nvSpPr>
              <p:spPr bwMode="auto">
                <a:xfrm>
                  <a:off x="2891" y="3182"/>
                  <a:ext cx="442" cy="6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/>
                  <a:r>
                    <a:rPr lang="da-DK" sz="1400">
                      <a:cs typeface="Times New Roman" pitchFamily="18" charset="0"/>
                    </a:rPr>
                    <a:t>D</a:t>
                  </a:r>
                  <a:endParaRPr lang="da-DK" sz="14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da-DK" sz="1400">
                    <a:latin typeface="Garamond" pitchFamily="18" charset="0"/>
                  </a:endParaRPr>
                </a:p>
              </p:txBody>
            </p:sp>
            <p:sp>
              <p:nvSpPr>
                <p:cNvPr id="11390" name="Rectangle 126"/>
                <p:cNvSpPr>
                  <a:spLocks noChangeArrowheads="1"/>
                </p:cNvSpPr>
                <p:nvPr/>
              </p:nvSpPr>
              <p:spPr bwMode="auto">
                <a:xfrm>
                  <a:off x="2863" y="3182"/>
                  <a:ext cx="498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a-DK"/>
                </a:p>
              </p:txBody>
            </p:sp>
          </p:grpSp>
          <p:grpSp>
            <p:nvGrpSpPr>
              <p:cNvPr id="19" name="Group 127"/>
              <p:cNvGrpSpPr>
                <a:grpSpLocks/>
              </p:cNvGrpSpPr>
              <p:nvPr/>
            </p:nvGrpSpPr>
            <p:grpSpPr bwMode="auto">
              <a:xfrm>
                <a:off x="0" y="3872"/>
                <a:ext cx="296" cy="690"/>
                <a:chOff x="0" y="3872"/>
                <a:chExt cx="296" cy="690"/>
              </a:xfrm>
            </p:grpSpPr>
            <p:sp>
              <p:nvSpPr>
                <p:cNvPr id="11392" name="Rectangle 128"/>
                <p:cNvSpPr>
                  <a:spLocks noChangeArrowheads="1"/>
                </p:cNvSpPr>
                <p:nvPr/>
              </p:nvSpPr>
              <p:spPr bwMode="auto">
                <a:xfrm>
                  <a:off x="28" y="3872"/>
                  <a:ext cx="240" cy="6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 eaLnBrk="0" hangingPunct="0"/>
                  <a:r>
                    <a:rPr lang="da-DK" sz="1400">
                      <a:cs typeface="Times New Roman" pitchFamily="18" charset="0"/>
                    </a:rPr>
                    <a:t>02</a:t>
                  </a:r>
                  <a:endParaRPr lang="da-DK" sz="1400">
                    <a:latin typeface="Garamond" pitchFamily="18" charset="0"/>
                    <a:cs typeface="Times New Roman" pitchFamily="18" charset="0"/>
                  </a:endParaRPr>
                </a:p>
                <a:p>
                  <a:pPr algn="r" eaLnBrk="0" hangingPunct="0"/>
                  <a:endParaRPr lang="da-DK" sz="1400">
                    <a:latin typeface="Garamond" pitchFamily="18" charset="0"/>
                  </a:endParaRPr>
                </a:p>
              </p:txBody>
            </p:sp>
            <p:sp>
              <p:nvSpPr>
                <p:cNvPr id="11393" name="Rectangle 129"/>
                <p:cNvSpPr>
                  <a:spLocks noChangeArrowheads="1"/>
                </p:cNvSpPr>
                <p:nvPr/>
              </p:nvSpPr>
              <p:spPr bwMode="auto">
                <a:xfrm>
                  <a:off x="0" y="3872"/>
                  <a:ext cx="296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a-DK"/>
                </a:p>
              </p:txBody>
            </p:sp>
          </p:grpSp>
          <p:grpSp>
            <p:nvGrpSpPr>
              <p:cNvPr id="20" name="Group 130"/>
              <p:cNvGrpSpPr>
                <a:grpSpLocks/>
              </p:cNvGrpSpPr>
              <p:nvPr/>
            </p:nvGrpSpPr>
            <p:grpSpPr bwMode="auto">
              <a:xfrm>
                <a:off x="296" y="3872"/>
                <a:ext cx="2567" cy="690"/>
                <a:chOff x="296" y="3872"/>
                <a:chExt cx="2567" cy="690"/>
              </a:xfrm>
            </p:grpSpPr>
            <p:sp>
              <p:nvSpPr>
                <p:cNvPr id="11395" name="Rectangle 131"/>
                <p:cNvSpPr>
                  <a:spLocks noChangeArrowheads="1"/>
                </p:cNvSpPr>
                <p:nvPr/>
              </p:nvSpPr>
              <p:spPr bwMode="auto">
                <a:xfrm>
                  <a:off x="324" y="3872"/>
                  <a:ext cx="2511" cy="6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1400" dirty="0"/>
                    <a:t>For a performance meeting only </a:t>
                  </a:r>
                  <a:r>
                    <a:rPr lang="da-DK" sz="1400" dirty="0"/>
                    <a:t>the minimum </a:t>
                  </a:r>
                  <a:r>
                    <a:rPr lang="da-DK" sz="1400" dirty="0" err="1"/>
                    <a:t>requirements</a:t>
                  </a:r>
                  <a:r>
                    <a:rPr lang="da-DK" sz="1400" dirty="0"/>
                    <a:t> for </a:t>
                  </a:r>
                  <a:r>
                    <a:rPr lang="da-DK" sz="1400" dirty="0" err="1"/>
                    <a:t>acceptance</a:t>
                  </a:r>
                  <a:r>
                    <a:rPr lang="da-DK" sz="1400" dirty="0"/>
                    <a:t>.</a:t>
                  </a:r>
                  <a:endParaRPr lang="da-DK" sz="1400" dirty="0">
                    <a:latin typeface="Garamond" pitchFamily="18" charset="0"/>
                  </a:endParaRPr>
                </a:p>
              </p:txBody>
            </p:sp>
            <p:sp>
              <p:nvSpPr>
                <p:cNvPr id="11396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6" y="3872"/>
                  <a:ext cx="2567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a-DK"/>
                </a:p>
              </p:txBody>
            </p:sp>
          </p:grpSp>
          <p:grpSp>
            <p:nvGrpSpPr>
              <p:cNvPr id="21" name="Group 133"/>
              <p:cNvGrpSpPr>
                <a:grpSpLocks/>
              </p:cNvGrpSpPr>
              <p:nvPr/>
            </p:nvGrpSpPr>
            <p:grpSpPr bwMode="auto">
              <a:xfrm>
                <a:off x="2863" y="3872"/>
                <a:ext cx="498" cy="690"/>
                <a:chOff x="2863" y="3872"/>
                <a:chExt cx="498" cy="690"/>
              </a:xfrm>
            </p:grpSpPr>
            <p:sp>
              <p:nvSpPr>
                <p:cNvPr id="11398" name="Rectangle 134"/>
                <p:cNvSpPr>
                  <a:spLocks noChangeArrowheads="1"/>
                </p:cNvSpPr>
                <p:nvPr/>
              </p:nvSpPr>
              <p:spPr bwMode="auto">
                <a:xfrm>
                  <a:off x="2891" y="3872"/>
                  <a:ext cx="442" cy="6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/>
                  <a:r>
                    <a:rPr lang="da-DK" sz="1400">
                      <a:cs typeface="Times New Roman" pitchFamily="18" charset="0"/>
                    </a:rPr>
                    <a:t>E</a:t>
                  </a:r>
                  <a:endParaRPr lang="da-DK" sz="14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da-DK" sz="1400">
                    <a:latin typeface="Garamond" pitchFamily="18" charset="0"/>
                  </a:endParaRPr>
                </a:p>
              </p:txBody>
            </p:sp>
            <p:sp>
              <p:nvSpPr>
                <p:cNvPr id="11399" name="Rectangle 135"/>
                <p:cNvSpPr>
                  <a:spLocks noChangeArrowheads="1"/>
                </p:cNvSpPr>
                <p:nvPr/>
              </p:nvSpPr>
              <p:spPr bwMode="auto">
                <a:xfrm>
                  <a:off x="2863" y="3872"/>
                  <a:ext cx="498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a-DK"/>
                </a:p>
              </p:txBody>
            </p:sp>
          </p:grpSp>
          <p:grpSp>
            <p:nvGrpSpPr>
              <p:cNvPr id="22" name="Group 136"/>
              <p:cNvGrpSpPr>
                <a:grpSpLocks/>
              </p:cNvGrpSpPr>
              <p:nvPr/>
            </p:nvGrpSpPr>
            <p:grpSpPr bwMode="auto">
              <a:xfrm>
                <a:off x="0" y="4562"/>
                <a:ext cx="296" cy="690"/>
                <a:chOff x="0" y="4562"/>
                <a:chExt cx="296" cy="690"/>
              </a:xfrm>
            </p:grpSpPr>
            <p:sp>
              <p:nvSpPr>
                <p:cNvPr id="11401" name="Rectangle 137"/>
                <p:cNvSpPr>
                  <a:spLocks noChangeArrowheads="1"/>
                </p:cNvSpPr>
                <p:nvPr/>
              </p:nvSpPr>
              <p:spPr bwMode="auto">
                <a:xfrm>
                  <a:off x="28" y="4562"/>
                  <a:ext cx="240" cy="6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 eaLnBrk="0" hangingPunct="0"/>
                  <a:r>
                    <a:rPr lang="da-DK" sz="1400">
                      <a:solidFill>
                        <a:srgbClr val="FF0000"/>
                      </a:solidFill>
                      <a:cs typeface="Times New Roman" pitchFamily="18" charset="0"/>
                    </a:rPr>
                    <a:t>00</a:t>
                  </a:r>
                  <a:endParaRPr lang="da-DK" sz="1400">
                    <a:latin typeface="Garamond" pitchFamily="18" charset="0"/>
                    <a:cs typeface="Times New Roman" pitchFamily="18" charset="0"/>
                  </a:endParaRPr>
                </a:p>
                <a:p>
                  <a:pPr algn="r" eaLnBrk="0" hangingPunct="0"/>
                  <a:endParaRPr lang="da-DK" sz="1400">
                    <a:latin typeface="Garamond" pitchFamily="18" charset="0"/>
                  </a:endParaRPr>
                </a:p>
              </p:txBody>
            </p:sp>
            <p:sp>
              <p:nvSpPr>
                <p:cNvPr id="11402" name="Rectangle 138"/>
                <p:cNvSpPr>
                  <a:spLocks noChangeArrowheads="1"/>
                </p:cNvSpPr>
                <p:nvPr/>
              </p:nvSpPr>
              <p:spPr bwMode="auto">
                <a:xfrm>
                  <a:off x="0" y="4562"/>
                  <a:ext cx="296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a-DK"/>
                </a:p>
              </p:txBody>
            </p:sp>
          </p:grpSp>
          <p:grpSp>
            <p:nvGrpSpPr>
              <p:cNvPr id="23" name="Group 139"/>
              <p:cNvGrpSpPr>
                <a:grpSpLocks/>
              </p:cNvGrpSpPr>
              <p:nvPr/>
            </p:nvGrpSpPr>
            <p:grpSpPr bwMode="auto">
              <a:xfrm>
                <a:off x="296" y="4562"/>
                <a:ext cx="2567" cy="690"/>
                <a:chOff x="296" y="4562"/>
                <a:chExt cx="2567" cy="690"/>
              </a:xfrm>
            </p:grpSpPr>
            <p:sp>
              <p:nvSpPr>
                <p:cNvPr id="11404" name="Rectangle 140"/>
                <p:cNvSpPr>
                  <a:spLocks noChangeArrowheads="1"/>
                </p:cNvSpPr>
                <p:nvPr/>
              </p:nvSpPr>
              <p:spPr bwMode="auto">
                <a:xfrm>
                  <a:off x="324" y="4562"/>
                  <a:ext cx="2511" cy="6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1400" dirty="0">
                      <a:solidFill>
                        <a:srgbClr val="FF0000"/>
                      </a:solidFill>
                    </a:rPr>
                    <a:t>For a performance which does not meet the minimum requirements </a:t>
                  </a:r>
                  <a:r>
                    <a:rPr lang="da-DK" sz="1400" dirty="0">
                      <a:solidFill>
                        <a:srgbClr val="FF0000"/>
                      </a:solidFill>
                    </a:rPr>
                    <a:t>for </a:t>
                  </a:r>
                  <a:r>
                    <a:rPr lang="da-DK" sz="1400" dirty="0" err="1">
                      <a:solidFill>
                        <a:srgbClr val="FF0000"/>
                      </a:solidFill>
                    </a:rPr>
                    <a:t>acceptance</a:t>
                  </a:r>
                  <a:r>
                    <a:rPr lang="da-DK" sz="1400" dirty="0">
                      <a:solidFill>
                        <a:srgbClr val="FF0000"/>
                      </a:solidFill>
                    </a:rPr>
                    <a:t>.</a:t>
                  </a:r>
                  <a:endParaRPr lang="da-DK" sz="1400" dirty="0">
                    <a:solidFill>
                      <a:srgbClr val="FF0000"/>
                    </a:solidFill>
                    <a:latin typeface="Garamond" pitchFamily="18" charset="0"/>
                  </a:endParaRPr>
                </a:p>
              </p:txBody>
            </p:sp>
            <p:sp>
              <p:nvSpPr>
                <p:cNvPr id="11405" name="Rectangle 141"/>
                <p:cNvSpPr>
                  <a:spLocks noChangeArrowheads="1"/>
                </p:cNvSpPr>
                <p:nvPr/>
              </p:nvSpPr>
              <p:spPr bwMode="auto">
                <a:xfrm>
                  <a:off x="296" y="4562"/>
                  <a:ext cx="2567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a-DK"/>
                </a:p>
              </p:txBody>
            </p:sp>
          </p:grpSp>
          <p:grpSp>
            <p:nvGrpSpPr>
              <p:cNvPr id="24" name="Group 142"/>
              <p:cNvGrpSpPr>
                <a:grpSpLocks/>
              </p:cNvGrpSpPr>
              <p:nvPr/>
            </p:nvGrpSpPr>
            <p:grpSpPr bwMode="auto">
              <a:xfrm>
                <a:off x="2863" y="4562"/>
                <a:ext cx="498" cy="690"/>
                <a:chOff x="2863" y="4562"/>
                <a:chExt cx="498" cy="690"/>
              </a:xfrm>
            </p:grpSpPr>
            <p:sp>
              <p:nvSpPr>
                <p:cNvPr id="11407" name="Rectangle 143"/>
                <p:cNvSpPr>
                  <a:spLocks noChangeArrowheads="1"/>
                </p:cNvSpPr>
                <p:nvPr/>
              </p:nvSpPr>
              <p:spPr bwMode="auto">
                <a:xfrm>
                  <a:off x="2891" y="4562"/>
                  <a:ext cx="442" cy="6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/>
                  <a:r>
                    <a:rPr lang="da-DK" sz="1400">
                      <a:solidFill>
                        <a:srgbClr val="FF0000"/>
                      </a:solidFill>
                      <a:cs typeface="Times New Roman" pitchFamily="18" charset="0"/>
                    </a:rPr>
                    <a:t>Fx</a:t>
                  </a:r>
                  <a:endParaRPr lang="da-DK" sz="14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da-DK" sz="1400">
                    <a:latin typeface="Garamond" pitchFamily="18" charset="0"/>
                  </a:endParaRPr>
                </a:p>
              </p:txBody>
            </p:sp>
            <p:sp>
              <p:nvSpPr>
                <p:cNvPr id="11408" name="Rectangle 144"/>
                <p:cNvSpPr>
                  <a:spLocks noChangeArrowheads="1"/>
                </p:cNvSpPr>
                <p:nvPr/>
              </p:nvSpPr>
              <p:spPr bwMode="auto">
                <a:xfrm>
                  <a:off x="2863" y="4562"/>
                  <a:ext cx="498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a-DK"/>
                </a:p>
              </p:txBody>
            </p:sp>
          </p:grpSp>
          <p:grpSp>
            <p:nvGrpSpPr>
              <p:cNvPr id="25" name="Group 145"/>
              <p:cNvGrpSpPr>
                <a:grpSpLocks/>
              </p:cNvGrpSpPr>
              <p:nvPr/>
            </p:nvGrpSpPr>
            <p:grpSpPr bwMode="auto">
              <a:xfrm>
                <a:off x="0" y="5252"/>
                <a:ext cx="296" cy="422"/>
                <a:chOff x="0" y="5252"/>
                <a:chExt cx="296" cy="422"/>
              </a:xfrm>
            </p:grpSpPr>
            <p:sp>
              <p:nvSpPr>
                <p:cNvPr id="11410" name="Rectangle 146"/>
                <p:cNvSpPr>
                  <a:spLocks noChangeArrowheads="1"/>
                </p:cNvSpPr>
                <p:nvPr/>
              </p:nvSpPr>
              <p:spPr bwMode="auto">
                <a:xfrm>
                  <a:off x="28" y="5252"/>
                  <a:ext cx="240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r" eaLnBrk="0" hangingPunct="0"/>
                  <a:r>
                    <a:rPr lang="da-DK" sz="1400">
                      <a:solidFill>
                        <a:srgbClr val="FF0000"/>
                      </a:solidFill>
                      <a:cs typeface="Times New Roman" pitchFamily="18" charset="0"/>
                    </a:rPr>
                    <a:t>-3</a:t>
                  </a:r>
                  <a:endParaRPr lang="da-DK" sz="1400">
                    <a:latin typeface="Garamond" pitchFamily="18" charset="0"/>
                    <a:cs typeface="Times New Roman" pitchFamily="18" charset="0"/>
                  </a:endParaRPr>
                </a:p>
                <a:p>
                  <a:pPr algn="r" eaLnBrk="0" hangingPunct="0"/>
                  <a:endParaRPr lang="da-DK" sz="1400">
                    <a:latin typeface="Garamond" pitchFamily="18" charset="0"/>
                  </a:endParaRPr>
                </a:p>
              </p:txBody>
            </p:sp>
            <p:sp>
              <p:nvSpPr>
                <p:cNvPr id="11411" name="Rectangle 147"/>
                <p:cNvSpPr>
                  <a:spLocks noChangeArrowheads="1"/>
                </p:cNvSpPr>
                <p:nvPr/>
              </p:nvSpPr>
              <p:spPr bwMode="auto">
                <a:xfrm>
                  <a:off x="0" y="5252"/>
                  <a:ext cx="296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a-DK"/>
                </a:p>
              </p:txBody>
            </p:sp>
          </p:grpSp>
          <p:grpSp>
            <p:nvGrpSpPr>
              <p:cNvPr id="26" name="Group 148"/>
              <p:cNvGrpSpPr>
                <a:grpSpLocks/>
              </p:cNvGrpSpPr>
              <p:nvPr/>
            </p:nvGrpSpPr>
            <p:grpSpPr bwMode="auto">
              <a:xfrm>
                <a:off x="296" y="5252"/>
                <a:ext cx="2567" cy="422"/>
                <a:chOff x="296" y="5252"/>
                <a:chExt cx="2567" cy="422"/>
              </a:xfrm>
            </p:grpSpPr>
            <p:sp>
              <p:nvSpPr>
                <p:cNvPr id="11413" name="Rectangle 149"/>
                <p:cNvSpPr>
                  <a:spLocks noChangeArrowheads="1"/>
                </p:cNvSpPr>
                <p:nvPr/>
              </p:nvSpPr>
              <p:spPr bwMode="auto">
                <a:xfrm>
                  <a:off x="324" y="5252"/>
                  <a:ext cx="2511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1400" dirty="0">
                      <a:solidFill>
                        <a:srgbClr val="FF0000"/>
                      </a:solidFill>
                    </a:rPr>
                    <a:t>For a performance which is </a:t>
                  </a:r>
                  <a:r>
                    <a:rPr lang="da-DK" sz="1400" dirty="0" err="1">
                      <a:solidFill>
                        <a:srgbClr val="FF0000"/>
                      </a:solidFill>
                    </a:rPr>
                    <a:t>unacceptable</a:t>
                  </a:r>
                  <a:r>
                    <a:rPr lang="da-DK" sz="1400" dirty="0">
                      <a:solidFill>
                        <a:srgbClr val="FF0000"/>
                      </a:solidFill>
                    </a:rPr>
                    <a:t> in all </a:t>
                  </a:r>
                  <a:r>
                    <a:rPr lang="da-DK" sz="1400" dirty="0" err="1">
                      <a:solidFill>
                        <a:srgbClr val="FF0000"/>
                      </a:solidFill>
                    </a:rPr>
                    <a:t>respects</a:t>
                  </a:r>
                  <a:r>
                    <a:rPr lang="da-DK" sz="1400" dirty="0">
                      <a:solidFill>
                        <a:srgbClr val="FF0000"/>
                      </a:solidFill>
                    </a:rPr>
                    <a:t>.</a:t>
                  </a:r>
                  <a:endParaRPr lang="da-DK" sz="1400" dirty="0">
                    <a:solidFill>
                      <a:srgbClr val="FF0000"/>
                    </a:solidFill>
                    <a:latin typeface="Garamond" pitchFamily="18" charset="0"/>
                  </a:endParaRPr>
                </a:p>
              </p:txBody>
            </p:sp>
            <p:sp>
              <p:nvSpPr>
                <p:cNvPr id="11414" name="Rectangle 150"/>
                <p:cNvSpPr>
                  <a:spLocks noChangeArrowheads="1"/>
                </p:cNvSpPr>
                <p:nvPr/>
              </p:nvSpPr>
              <p:spPr bwMode="auto">
                <a:xfrm>
                  <a:off x="296" y="5252"/>
                  <a:ext cx="256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a-DK"/>
                </a:p>
              </p:txBody>
            </p:sp>
          </p:grpSp>
          <p:grpSp>
            <p:nvGrpSpPr>
              <p:cNvPr id="27" name="Group 151"/>
              <p:cNvGrpSpPr>
                <a:grpSpLocks/>
              </p:cNvGrpSpPr>
              <p:nvPr/>
            </p:nvGrpSpPr>
            <p:grpSpPr bwMode="auto">
              <a:xfrm>
                <a:off x="2863" y="5252"/>
                <a:ext cx="498" cy="422"/>
                <a:chOff x="2863" y="5252"/>
                <a:chExt cx="498" cy="422"/>
              </a:xfrm>
            </p:grpSpPr>
            <p:sp>
              <p:nvSpPr>
                <p:cNvPr id="11416" name="Rectangle 152"/>
                <p:cNvSpPr>
                  <a:spLocks noChangeArrowheads="1"/>
                </p:cNvSpPr>
                <p:nvPr/>
              </p:nvSpPr>
              <p:spPr bwMode="auto">
                <a:xfrm>
                  <a:off x="2891" y="5252"/>
                  <a:ext cx="442" cy="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0" hangingPunct="0"/>
                  <a:r>
                    <a:rPr lang="da-DK" sz="1400">
                      <a:solidFill>
                        <a:srgbClr val="FF0000"/>
                      </a:solidFill>
                      <a:cs typeface="Times New Roman" pitchFamily="18" charset="0"/>
                    </a:rPr>
                    <a:t>F</a:t>
                  </a:r>
                  <a:endParaRPr lang="da-DK" sz="140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da-DK" sz="1400">
                    <a:latin typeface="Garamond" pitchFamily="18" charset="0"/>
                  </a:endParaRPr>
                </a:p>
              </p:txBody>
            </p:sp>
            <p:sp>
              <p:nvSpPr>
                <p:cNvPr id="11417" name="Rectangle 153"/>
                <p:cNvSpPr>
                  <a:spLocks noChangeArrowheads="1"/>
                </p:cNvSpPr>
                <p:nvPr/>
              </p:nvSpPr>
              <p:spPr bwMode="auto">
                <a:xfrm>
                  <a:off x="2863" y="5252"/>
                  <a:ext cx="498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a-DK"/>
                </a:p>
              </p:txBody>
            </p:sp>
          </p:grpSp>
        </p:grpSp>
        <p:sp>
          <p:nvSpPr>
            <p:cNvPr id="11418" name="Rectangle 154"/>
            <p:cNvSpPr>
              <a:spLocks noChangeArrowheads="1"/>
            </p:cNvSpPr>
            <p:nvPr/>
          </p:nvSpPr>
          <p:spPr bwMode="auto">
            <a:xfrm>
              <a:off x="-3" y="419"/>
              <a:ext cx="3367" cy="5258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79" name="Rectangle 89"/>
          <p:cNvSpPr>
            <a:spLocks noChangeArrowheads="1"/>
          </p:cNvSpPr>
          <p:nvPr/>
        </p:nvSpPr>
        <p:spPr bwMode="auto">
          <a:xfrm>
            <a:off x="755651" y="1342683"/>
            <a:ext cx="697544" cy="79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da-DK" sz="1300" dirty="0">
                <a:cs typeface="Times New Roman" pitchFamily="18" charset="0"/>
              </a:rPr>
              <a:t>7-point - </a:t>
            </a:r>
            <a:r>
              <a:rPr lang="da-DK" sz="1300" dirty="0" err="1">
                <a:cs typeface="Times New Roman" pitchFamily="18" charset="0"/>
              </a:rPr>
              <a:t>scale</a:t>
            </a:r>
            <a:endParaRPr lang="da-DK" sz="13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5BEAF5D872DA499823F797437E7341" ma:contentTypeVersion="11" ma:contentTypeDescription="Opret et nyt dokument." ma:contentTypeScope="" ma:versionID="8eebfe72dfdbda76df618cec0657ed45">
  <xsd:schema xmlns:xsd="http://www.w3.org/2001/XMLSchema" xmlns:xs="http://www.w3.org/2001/XMLSchema" xmlns:p="http://schemas.microsoft.com/office/2006/metadata/properties" xmlns:ns3="c6cdbaf4-18b0-44f6-b873-cf97097531c9" xmlns:ns4="c6bc709f-863b-49b4-8d11-9df04d7d8c8d" targetNamespace="http://schemas.microsoft.com/office/2006/metadata/properties" ma:root="true" ma:fieldsID="58c7d8ece26772ea51774c4bb2b05eb4" ns3:_="" ns4:_="">
    <xsd:import namespace="c6cdbaf4-18b0-44f6-b873-cf97097531c9"/>
    <xsd:import namespace="c6bc709f-863b-49b4-8d11-9df04d7d8c8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cdbaf4-18b0-44f6-b873-cf97097531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bc709f-863b-49b4-8d11-9df04d7d8c8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ashværdi for deling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441648-C560-47E9-9BA4-9FE684448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cdbaf4-18b0-44f6-b873-cf97097531c9"/>
    <ds:schemaRef ds:uri="c6bc709f-863b-49b4-8d11-9df04d7d8c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400CF5-98A9-4E37-ABA2-97ABEE9FE6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B678CE-BC80-43CE-8981-6C4F1775F69C}">
  <ds:schemaRefs>
    <ds:schemaRef ds:uri="http://schemas.microsoft.com/office/2006/documentManagement/types"/>
    <ds:schemaRef ds:uri="http://schemas.microsoft.com/office/infopath/2007/PartnerControls"/>
    <ds:schemaRef ds:uri="c6cdbaf4-18b0-44f6-b873-cf97097531c9"/>
    <ds:schemaRef ds:uri="http://purl.org/dc/elements/1.1/"/>
    <ds:schemaRef ds:uri="http://schemas.microsoft.com/office/2006/metadata/properties"/>
    <ds:schemaRef ds:uri="c6bc709f-863b-49b4-8d11-9df04d7d8c8d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419</TotalTime>
  <Words>795</Words>
  <Application>Microsoft Office PowerPoint</Application>
  <PresentationFormat>Skærmshow (4:3)</PresentationFormat>
  <Paragraphs>177</Paragraphs>
  <Slides>8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Garamond</vt:lpstr>
      <vt:lpstr>Wingdings</vt:lpstr>
      <vt:lpstr>Tema1</vt:lpstr>
      <vt:lpstr>SOLO Taxonomy</vt:lpstr>
      <vt:lpstr>SOLO taxonomy  is a model that describes levels of increasing complexity in student's understanding of subjects.</vt:lpstr>
      <vt:lpstr>SOLO</vt:lpstr>
      <vt:lpstr>SOLO (more verbs)</vt:lpstr>
      <vt:lpstr>Constructive alignment</vt:lpstr>
      <vt:lpstr>PowerPoint-præsentation</vt:lpstr>
      <vt:lpstr>Learning happens when …</vt:lpstr>
      <vt:lpstr>7-point grading scale</vt:lpstr>
    </vt:vector>
  </TitlesOfParts>
  <Company>Syddansk Unversitet - University of Southern Denmark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7-trinsskalaen</dc:title>
  <dc:creator>Jørgen Bro Røn</dc:creator>
  <cp:lastModifiedBy>Jørgen Bro Røn</cp:lastModifiedBy>
  <cp:revision>32</cp:revision>
  <cp:lastPrinted>2017-08-29T08:16:47Z</cp:lastPrinted>
  <dcterms:created xsi:type="dcterms:W3CDTF">2012-03-28T07:44:34Z</dcterms:created>
  <dcterms:modified xsi:type="dcterms:W3CDTF">2019-11-27T09:34:15Z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0x010100705BEAF5D872DA499823F797437E7341</vt:lpwstr>
  </property>
</Properties>
</file>